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66" r:id="rId7"/>
    <p:sldId id="268" r:id="rId8"/>
    <p:sldId id="269" r:id="rId9"/>
    <p:sldId id="270" r:id="rId10"/>
    <p:sldId id="267"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9" d="100"/>
          <a:sy n="79" d="100"/>
        </p:scale>
        <p:origin x="72"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C1EF-44C1-4224-B088-F581920C57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EB6DA9-385D-465B-8792-8195BC7E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31C12D-9B95-4C81-9EBA-3F87F477DE16}"/>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5" name="Footer Placeholder 4">
            <a:extLst>
              <a:ext uri="{FF2B5EF4-FFF2-40B4-BE49-F238E27FC236}">
                <a16:creationId xmlns:a16="http://schemas.microsoft.com/office/drawing/2014/main" id="{A1B5DC1C-E35A-4907-8A5C-B94BD425A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43622-C1FD-44BB-B08B-CE6FC587BE88}"/>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133885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9F41-609A-48AF-BA73-D4E3DB46C2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6E9514-01B9-4F44-AC92-E8D913CB81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6D0CB-0160-487F-B9D1-40E1E10E65B6}"/>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5" name="Footer Placeholder 4">
            <a:extLst>
              <a:ext uri="{FF2B5EF4-FFF2-40B4-BE49-F238E27FC236}">
                <a16:creationId xmlns:a16="http://schemas.microsoft.com/office/drawing/2014/main" id="{92C946D6-9A4B-4A71-97D1-86C89A6DF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8993A-E71B-46AD-8050-9FEC2CE18B1F}"/>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315867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0C12DE-57A6-43B2-ACF4-03F43E7D4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CE7A7-132A-4A0A-A3F9-FBB2692BF3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83FD7-3EF6-465D-8879-D7D7724BC00D}"/>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5" name="Footer Placeholder 4">
            <a:extLst>
              <a:ext uri="{FF2B5EF4-FFF2-40B4-BE49-F238E27FC236}">
                <a16:creationId xmlns:a16="http://schemas.microsoft.com/office/drawing/2014/main" id="{8136F2E6-C895-4AA8-BAC7-B8D202796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56180-A90C-4709-868F-896A65915448}"/>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346544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FF50-8E05-47DC-A17B-D7B6512EE3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1F6EE-88D0-4BE4-8B06-A2DF9B026C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D215B-E33E-449D-94F5-3BACD37AEA8C}"/>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5" name="Footer Placeholder 4">
            <a:extLst>
              <a:ext uri="{FF2B5EF4-FFF2-40B4-BE49-F238E27FC236}">
                <a16:creationId xmlns:a16="http://schemas.microsoft.com/office/drawing/2014/main" id="{CF62C342-B9BB-4DCE-B6A4-3C6D967A9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A88DF-C2B5-4644-B1A3-29BEBD91736C}"/>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115965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3FFCB-9DD5-435F-B3E8-B5E659AD4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FC5085-E15C-410D-86CA-B04FD24E7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9CB1A7-B114-4440-81DE-E5F5CF3B4DE2}"/>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5" name="Footer Placeholder 4">
            <a:extLst>
              <a:ext uri="{FF2B5EF4-FFF2-40B4-BE49-F238E27FC236}">
                <a16:creationId xmlns:a16="http://schemas.microsoft.com/office/drawing/2014/main" id="{81CDB261-0B15-4A99-8055-508802462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725E9-2B6B-4296-85CB-D443C2AD7D4B}"/>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6127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9F8D-BFC8-4C1E-A491-30C7DC80A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88B2C-B4B3-4B5E-AB14-D61B981C19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D3817-675A-43BE-8593-8FA9196B87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481BF8-067F-4693-B13F-286506E55393}"/>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6" name="Footer Placeholder 5">
            <a:extLst>
              <a:ext uri="{FF2B5EF4-FFF2-40B4-BE49-F238E27FC236}">
                <a16:creationId xmlns:a16="http://schemas.microsoft.com/office/drawing/2014/main" id="{61A42F24-C443-4690-81B7-B581BDE16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88BE7-C08C-429E-A8F3-E7B12F4B3C20}"/>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12448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F2DB-1F92-48AE-BE57-7396FD68C7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B66D93-0B4D-485E-ABC2-65A25DB10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74769-CE40-4751-BB24-DB03D4E43C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5CEA4F-E96A-4F22-B9C5-6E4980BBA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BA2645-181F-43D1-984A-9494CC35C9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F27C29-0F49-410B-9F77-A106161A6905}"/>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8" name="Footer Placeholder 7">
            <a:extLst>
              <a:ext uri="{FF2B5EF4-FFF2-40B4-BE49-F238E27FC236}">
                <a16:creationId xmlns:a16="http://schemas.microsoft.com/office/drawing/2014/main" id="{DB680D10-BB4C-4640-93E0-35E18E42E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78D323-18B6-4D97-BA4E-3D21305B9546}"/>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383508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4C41-51C6-4C08-94E3-4A3F7D64D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B54431-ED9F-4D95-84A8-29538DE07FD3}"/>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4" name="Footer Placeholder 3">
            <a:extLst>
              <a:ext uri="{FF2B5EF4-FFF2-40B4-BE49-F238E27FC236}">
                <a16:creationId xmlns:a16="http://schemas.microsoft.com/office/drawing/2014/main" id="{A16DE150-5285-41BB-B2C2-1723931781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0C4E92-7758-427D-A8DD-B74482BAE542}"/>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221753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F9E92-2A2C-422A-8330-E7419BE43CC3}"/>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3" name="Footer Placeholder 2">
            <a:extLst>
              <a:ext uri="{FF2B5EF4-FFF2-40B4-BE49-F238E27FC236}">
                <a16:creationId xmlns:a16="http://schemas.microsoft.com/office/drawing/2014/main" id="{83E8B0D3-ED25-4CA6-9905-18EFB7415C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22FEF8-7554-44C3-81EC-507458A98633}"/>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305160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7031-D531-47C4-BB1C-AFCD0D78C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5F0382-043E-40BF-85ED-4FF28A356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C0BB0F-4C69-4567-AC34-8C1E127BE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7D72F9-E7CF-4A25-A60E-FD5C4148FD92}"/>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6" name="Footer Placeholder 5">
            <a:extLst>
              <a:ext uri="{FF2B5EF4-FFF2-40B4-BE49-F238E27FC236}">
                <a16:creationId xmlns:a16="http://schemas.microsoft.com/office/drawing/2014/main" id="{A5AF0791-3B1D-4D1B-929A-7F8F60F95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460ED-02B6-4CAA-83B6-2C05B0E09242}"/>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218213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0206-F2FA-4147-982C-26E3ED520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F3B66-625C-46A2-8714-D0A8D3013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BF96B4-CAB0-47D3-B3B8-E3BEE2901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4EE056-FA7B-4205-860B-49E83927E862}"/>
              </a:ext>
            </a:extLst>
          </p:cNvPr>
          <p:cNvSpPr>
            <a:spLocks noGrp="1"/>
          </p:cNvSpPr>
          <p:nvPr>
            <p:ph type="dt" sz="half" idx="10"/>
          </p:nvPr>
        </p:nvSpPr>
        <p:spPr/>
        <p:txBody>
          <a:bodyPr/>
          <a:lstStyle/>
          <a:p>
            <a:fld id="{994747F4-CD8C-4A2F-985E-3C6131DB4DBA}" type="datetimeFigureOut">
              <a:rPr lang="en-US" smtClean="0"/>
              <a:t>12/2/2025</a:t>
            </a:fld>
            <a:endParaRPr lang="en-US"/>
          </a:p>
        </p:txBody>
      </p:sp>
      <p:sp>
        <p:nvSpPr>
          <p:cNvPr id="6" name="Footer Placeholder 5">
            <a:extLst>
              <a:ext uri="{FF2B5EF4-FFF2-40B4-BE49-F238E27FC236}">
                <a16:creationId xmlns:a16="http://schemas.microsoft.com/office/drawing/2014/main" id="{B18FEA39-8C80-4161-8267-8F7131DE1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DA2BF-4031-4FC3-BC4B-F65F7A3FD9E1}"/>
              </a:ext>
            </a:extLst>
          </p:cNvPr>
          <p:cNvSpPr>
            <a:spLocks noGrp="1"/>
          </p:cNvSpPr>
          <p:nvPr>
            <p:ph type="sldNum" sz="quarter" idx="12"/>
          </p:nvPr>
        </p:nvSpPr>
        <p:spPr/>
        <p:txBody>
          <a:bodyPr/>
          <a:lstStyle/>
          <a:p>
            <a:fld id="{29AC25AB-E0E6-43FB-8C29-D10CEF3D55B9}" type="slidenum">
              <a:rPr lang="en-US" smtClean="0"/>
              <a:t>‹#›</a:t>
            </a:fld>
            <a:endParaRPr lang="en-US"/>
          </a:p>
        </p:txBody>
      </p:sp>
    </p:spTree>
    <p:extLst>
      <p:ext uri="{BB962C8B-B14F-4D97-AF65-F5344CB8AC3E}">
        <p14:creationId xmlns:p14="http://schemas.microsoft.com/office/powerpoint/2010/main" val="226735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30EFF-BC14-4A01-8125-0672FCE37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399854-D891-4D67-ADEB-8D7D52179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06AB5-E4E2-44C2-89C9-A9618F7A0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747F4-CD8C-4A2F-985E-3C6131DB4DBA}" type="datetimeFigureOut">
              <a:rPr lang="en-US" smtClean="0"/>
              <a:t>12/2/2025</a:t>
            </a:fld>
            <a:endParaRPr lang="en-US"/>
          </a:p>
        </p:txBody>
      </p:sp>
      <p:sp>
        <p:nvSpPr>
          <p:cNvPr id="5" name="Footer Placeholder 4">
            <a:extLst>
              <a:ext uri="{FF2B5EF4-FFF2-40B4-BE49-F238E27FC236}">
                <a16:creationId xmlns:a16="http://schemas.microsoft.com/office/drawing/2014/main" id="{1DFA6C3F-0525-4B01-8AC4-00F050222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599B2-9D76-4B4F-A358-FDE9F52FF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C25AB-E0E6-43FB-8C29-D10CEF3D55B9}" type="slidenum">
              <a:rPr lang="en-US" smtClean="0"/>
              <a:t>‹#›</a:t>
            </a:fld>
            <a:endParaRPr lang="en-US"/>
          </a:p>
        </p:txBody>
      </p:sp>
    </p:spTree>
    <p:extLst>
      <p:ext uri="{BB962C8B-B14F-4D97-AF65-F5344CB8AC3E}">
        <p14:creationId xmlns:p14="http://schemas.microsoft.com/office/powerpoint/2010/main" val="158428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maps.app.goo.gl/amFuaoKMxYGBLHF16" TargetMode="External"/><Relationship Id="rId4" Type="http://schemas.openxmlformats.org/officeDocument/2006/relationships/hyperlink" Target="https://maps.app.goo.gl/QbGFydXUQCPpV79v6"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A7AE21-64E0-460E-8CBC-6AF3BE713E52}"/>
              </a:ext>
            </a:extLst>
          </p:cNvPr>
          <p:cNvSpPr/>
          <p:nvPr/>
        </p:nvSpPr>
        <p:spPr>
          <a:xfrm>
            <a:off x="0" y="5779364"/>
            <a:ext cx="12192000" cy="8833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1CDBD08-EDF8-435E-9E2A-A2AC58E5FD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713" y="2025723"/>
            <a:ext cx="1500860" cy="1734003"/>
          </a:xfrm>
          <a:prstGeom prst="rect">
            <a:avLst/>
          </a:prstGeom>
        </p:spPr>
      </p:pic>
      <p:sp>
        <p:nvSpPr>
          <p:cNvPr id="6" name="Rectangle 5">
            <a:extLst>
              <a:ext uri="{FF2B5EF4-FFF2-40B4-BE49-F238E27FC236}">
                <a16:creationId xmlns:a16="http://schemas.microsoft.com/office/drawing/2014/main" id="{91134270-5CF1-4AC8-B7C5-246950803564}"/>
              </a:ext>
            </a:extLst>
          </p:cNvPr>
          <p:cNvSpPr/>
          <p:nvPr/>
        </p:nvSpPr>
        <p:spPr>
          <a:xfrm>
            <a:off x="1284286" y="3649469"/>
            <a:ext cx="4811714" cy="584775"/>
          </a:xfrm>
          <a:prstGeom prst="rect">
            <a:avLst/>
          </a:prstGeom>
          <a:noFill/>
        </p:spPr>
        <p:txBody>
          <a:bodyPr wrap="square" lIns="91440" tIns="45720" rIns="91440" bIns="45720">
            <a:spAutoFit/>
          </a:bodyPr>
          <a:lstStyle/>
          <a:p>
            <a:pPr algn="ctr"/>
            <a:r>
              <a:rPr lang="en-US" sz="3200" b="0" cap="none" spc="0" dirty="0">
                <a:ln w="0"/>
                <a:solidFill>
                  <a:schemeClr val="tx1">
                    <a:lumMod val="95000"/>
                    <a:lumOff val="5000"/>
                  </a:schemeClr>
                </a:solidFill>
                <a:latin typeface="Conthrax SemBd" panose="020B0607020201080204" pitchFamily="34" charset="0"/>
              </a:rPr>
              <a:t>DPD Real Estate</a:t>
            </a:r>
          </a:p>
        </p:txBody>
      </p:sp>
      <p:sp>
        <p:nvSpPr>
          <p:cNvPr id="16" name="Rectangle 15">
            <a:extLst>
              <a:ext uri="{FF2B5EF4-FFF2-40B4-BE49-F238E27FC236}">
                <a16:creationId xmlns:a16="http://schemas.microsoft.com/office/drawing/2014/main" id="{7C3E373D-9B21-4267-8398-A17DFF7AF1A9}"/>
              </a:ext>
            </a:extLst>
          </p:cNvPr>
          <p:cNvSpPr/>
          <p:nvPr/>
        </p:nvSpPr>
        <p:spPr>
          <a:xfrm>
            <a:off x="543939" y="5857990"/>
            <a:ext cx="3042640" cy="646331"/>
          </a:xfrm>
          <a:prstGeom prst="rect">
            <a:avLst/>
          </a:prstGeom>
          <a:noFill/>
        </p:spPr>
        <p:txBody>
          <a:bodyPr wrap="square" lIns="91440" tIns="45720" rIns="91440" bIns="45720">
            <a:spAutoFit/>
          </a:bodyPr>
          <a:lstStyle/>
          <a:p>
            <a:pPr algn="ctr"/>
            <a:r>
              <a:rPr lang="en-US" sz="1600" b="1" cap="none" spc="0" dirty="0">
                <a:ln w="0"/>
                <a:solidFill>
                  <a:schemeClr val="tx1">
                    <a:lumMod val="95000"/>
                    <a:lumOff val="5000"/>
                  </a:schemeClr>
                </a:solidFill>
                <a:latin typeface="BankGothic Lt BT" panose="020B0607020203060204" pitchFamily="34" charset="0"/>
              </a:rPr>
              <a:t>Phone:</a:t>
            </a:r>
            <a:r>
              <a:rPr lang="en-US" sz="1600" b="0" cap="none" spc="0" dirty="0">
                <a:ln w="0"/>
                <a:solidFill>
                  <a:schemeClr val="tx1">
                    <a:lumMod val="95000"/>
                    <a:lumOff val="5000"/>
                  </a:schemeClr>
                </a:solidFill>
                <a:effectLst>
                  <a:outerShdw blurRad="38100" dist="38100" dir="2700000" algn="tl">
                    <a:srgbClr val="000000">
                      <a:alpha val="43137"/>
                    </a:srgbClr>
                  </a:outerShdw>
                </a:effectLst>
                <a:latin typeface="BankGothic Lt BT" panose="020B0607020203060204" pitchFamily="34" charset="0"/>
              </a:rPr>
              <a:t> </a:t>
            </a:r>
            <a:r>
              <a:rPr lang="en-US" sz="2000" b="0" cap="none" spc="0" dirty="0">
                <a:ln w="0"/>
                <a:solidFill>
                  <a:schemeClr val="tx1">
                    <a:lumMod val="95000"/>
                    <a:lumOff val="5000"/>
                  </a:schemeClr>
                </a:solidFill>
                <a:effectLst>
                  <a:outerShdw blurRad="38100" dist="38100" dir="2700000" algn="tl">
                    <a:srgbClr val="000000">
                      <a:alpha val="43137"/>
                    </a:srgbClr>
                  </a:outerShdw>
                </a:effectLst>
                <a:latin typeface="BankGothic Lt BT" panose="020B0607020203060204" pitchFamily="34" charset="0"/>
              </a:rPr>
              <a:t>+</a:t>
            </a:r>
            <a:r>
              <a:rPr lang="en-US" sz="2000" dirty="0">
                <a:solidFill>
                  <a:schemeClr val="tx1">
                    <a:lumMod val="95000"/>
                    <a:lumOff val="5000"/>
                  </a:schemeClr>
                </a:solidFill>
                <a:effectLst>
                  <a:outerShdw blurRad="38100" dist="38100" dir="2700000" algn="tl">
                    <a:srgbClr val="000000">
                      <a:alpha val="43137"/>
                    </a:srgbClr>
                  </a:outerShdw>
                </a:effectLst>
                <a:latin typeface="BankGothic Lt BT" panose="020B0607020203060204" pitchFamily="34" charset="0"/>
              </a:rPr>
              <a:t>971585584499</a:t>
            </a:r>
            <a:endParaRPr lang="en-US" sz="1600" b="0" cap="none" spc="0" dirty="0">
              <a:ln w="0"/>
              <a:solidFill>
                <a:schemeClr val="tx1">
                  <a:lumMod val="95000"/>
                  <a:lumOff val="5000"/>
                </a:schemeClr>
              </a:solidFill>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4321387" y="5857990"/>
            <a:ext cx="3677394" cy="646331"/>
          </a:xfrm>
          <a:prstGeom prst="rect">
            <a:avLst/>
          </a:prstGeom>
          <a:noFill/>
        </p:spPr>
        <p:txBody>
          <a:bodyPr wrap="square" lIns="91440" tIns="45720" rIns="91440" bIns="45720">
            <a:spAutoFit/>
          </a:bodyPr>
          <a:lstStyle/>
          <a:p>
            <a:pPr algn="ctr"/>
            <a:r>
              <a:rPr lang="en-US" sz="1600" b="1" cap="none" spc="0" dirty="0">
                <a:ln w="0"/>
                <a:solidFill>
                  <a:schemeClr val="tx1">
                    <a:lumMod val="95000"/>
                    <a:lumOff val="5000"/>
                  </a:schemeClr>
                </a:solidFill>
                <a:latin typeface="BankGothic Lt BT" panose="020B0607020203060204" pitchFamily="34" charset="0"/>
              </a:rPr>
              <a:t>Email</a:t>
            </a:r>
          </a:p>
          <a:p>
            <a:pPr algn="ctr"/>
            <a:r>
              <a:rPr lang="en-US" sz="2000" b="0" cap="none" spc="0" dirty="0">
                <a:ln w="0"/>
                <a:solidFill>
                  <a:schemeClr val="tx1">
                    <a:lumMod val="95000"/>
                    <a:lumOff val="5000"/>
                  </a:schemeClr>
                </a:solidFill>
                <a:effectLst>
                  <a:outerShdw blurRad="38100" dist="38100" dir="2700000" algn="tl">
                    <a:srgbClr val="000000">
                      <a:alpha val="43137"/>
                    </a:srgbClr>
                  </a:outerShdw>
                </a:effectLst>
                <a:latin typeface="BankGothic Lt BT" panose="020B0607020203060204" pitchFamily="34" charset="0"/>
              </a:rPr>
              <a:t>info@dpdrealestate.com</a:t>
            </a:r>
            <a:endParaRPr lang="en-US" sz="1600" b="0" cap="none" spc="0" dirty="0">
              <a:ln w="0"/>
              <a:solidFill>
                <a:schemeClr val="tx1">
                  <a:lumMod val="95000"/>
                  <a:lumOff val="5000"/>
                </a:schemeClr>
              </a:solidFill>
              <a:effectLst>
                <a:outerShdw blurRad="38100" dist="38100" dir="2700000" algn="tl">
                  <a:srgbClr val="000000">
                    <a:alpha val="43137"/>
                  </a:srgbClr>
                </a:outerShdw>
              </a:effectLst>
              <a:latin typeface="BankGothic Lt BT" panose="020B0607020203060204" pitchFamily="34" charset="0"/>
            </a:endParaRPr>
          </a:p>
        </p:txBody>
      </p:sp>
      <p:sp>
        <p:nvSpPr>
          <p:cNvPr id="7" name="Rectangle 6">
            <a:extLst>
              <a:ext uri="{FF2B5EF4-FFF2-40B4-BE49-F238E27FC236}">
                <a16:creationId xmlns:a16="http://schemas.microsoft.com/office/drawing/2014/main" id="{8C9E1CF8-B366-4F69-8608-2DB6BA6E5035}"/>
              </a:ext>
            </a:extLst>
          </p:cNvPr>
          <p:cNvSpPr/>
          <p:nvPr/>
        </p:nvSpPr>
        <p:spPr>
          <a:xfrm>
            <a:off x="1505209" y="4128764"/>
            <a:ext cx="4590791" cy="369332"/>
          </a:xfrm>
          <a:prstGeom prst="rect">
            <a:avLst/>
          </a:prstGeom>
          <a:noFill/>
        </p:spPr>
        <p:txBody>
          <a:bodyPr wrap="square" lIns="91440" tIns="45720" rIns="91440" bIns="45720">
            <a:spAutoFit/>
          </a:bodyPr>
          <a:lstStyle/>
          <a:p>
            <a:r>
              <a:rPr lang="en-US" b="1" dirty="0">
                <a:latin typeface="abnes" panose="02000507000000020004" pitchFamily="2" charset="0"/>
              </a:rPr>
              <a:t>Business Profile</a:t>
            </a:r>
            <a:endParaRPr lang="en-US" dirty="0">
              <a:latin typeface="abnes" panose="02000507000000020004" pitchFamily="2" charset="0"/>
            </a:endParaRPr>
          </a:p>
        </p:txBody>
      </p:sp>
    </p:spTree>
    <p:extLst>
      <p:ext uri="{BB962C8B-B14F-4D97-AF65-F5344CB8AC3E}">
        <p14:creationId xmlns:p14="http://schemas.microsoft.com/office/powerpoint/2010/main" val="10304299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6" grpId="0"/>
      <p:bldP spid="17"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11A2F2-994C-4190-937F-B34834963DFA}"/>
              </a:ext>
            </a:extLst>
          </p:cNvPr>
          <p:cNvGrpSpPr/>
          <p:nvPr/>
        </p:nvGrpSpPr>
        <p:grpSpPr>
          <a:xfrm>
            <a:off x="-293807" y="570078"/>
            <a:ext cx="12485807" cy="5924397"/>
            <a:chOff x="-293807" y="570078"/>
            <a:chExt cx="12485807" cy="5924397"/>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9" name="TextBox 8">
              <a:extLst>
                <a:ext uri="{FF2B5EF4-FFF2-40B4-BE49-F238E27FC236}">
                  <a16:creationId xmlns:a16="http://schemas.microsoft.com/office/drawing/2014/main" id="{537668AF-4686-4E3F-9F6F-1D03C1BEA8D2}"/>
                </a:ext>
              </a:extLst>
            </p:cNvPr>
            <p:cNvSpPr txBox="1"/>
            <p:nvPr/>
          </p:nvSpPr>
          <p:spPr>
            <a:xfrm>
              <a:off x="511431" y="1513215"/>
              <a:ext cx="2069797" cy="400110"/>
            </a:xfrm>
            <a:prstGeom prst="rect">
              <a:avLst/>
            </a:prstGeom>
            <a:noFill/>
          </p:spPr>
          <p:txBody>
            <a:bodyPr wrap="none" rtlCol="0">
              <a:spAutoFit/>
            </a:bodyPr>
            <a:lstStyle/>
            <a:p>
              <a:r>
                <a:rPr lang="en-US" sz="2000" b="1" dirty="0">
                  <a:solidFill>
                    <a:srgbClr val="FFC000"/>
                  </a:solidFill>
                  <a:latin typeface="Century Gothic" panose="020B0502020202020204" pitchFamily="34" charset="0"/>
                </a:rPr>
                <a:t>We Are Here…!</a:t>
              </a:r>
            </a:p>
          </p:txBody>
        </p:sp>
        <p:sp>
          <p:nvSpPr>
            <p:cNvPr id="11" name="TextBox 10">
              <a:extLst>
                <a:ext uri="{FF2B5EF4-FFF2-40B4-BE49-F238E27FC236}">
                  <a16:creationId xmlns:a16="http://schemas.microsoft.com/office/drawing/2014/main" id="{B0776D20-2F45-46BA-92CD-095ACC2199CE}"/>
                </a:ext>
              </a:extLst>
            </p:cNvPr>
            <p:cNvSpPr txBox="1"/>
            <p:nvPr/>
          </p:nvSpPr>
          <p:spPr>
            <a:xfrm>
              <a:off x="280610" y="570078"/>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772360E0-BAD2-40F6-BDBE-90797C5F3090}"/>
                </a:ext>
              </a:extLst>
            </p:cNvPr>
            <p:cNvSpPr txBox="1"/>
            <p:nvPr/>
          </p:nvSpPr>
          <p:spPr>
            <a:xfrm>
              <a:off x="528355" y="1852095"/>
              <a:ext cx="3710162" cy="830997"/>
            </a:xfrm>
            <a:prstGeom prst="rect">
              <a:avLst/>
            </a:prstGeom>
            <a:noFill/>
            <a:ln>
              <a:solidFill>
                <a:srgbClr val="FFC000"/>
              </a:solidFill>
            </a:ln>
          </p:spPr>
          <p:txBody>
            <a:bodyPr wrap="square" rtlCol="0">
              <a:spAutoFit/>
            </a:bodyPr>
            <a:lstStyle/>
            <a:p>
              <a:pPr algn="just"/>
              <a:r>
                <a:rPr lang="en-US" sz="1600" dirty="0">
                  <a:solidFill>
                    <a:srgbClr val="FFC000"/>
                  </a:solidFill>
                  <a:latin typeface="Century Gothic" panose="020B0502020202020204" pitchFamily="34" charset="0"/>
                </a:rPr>
                <a:t>20th floor Aspin Commercial Tower, Sheikh Zayed Road, Dubai, </a:t>
              </a:r>
            </a:p>
            <a:p>
              <a:pPr algn="just"/>
              <a:r>
                <a:rPr lang="en-US" sz="1600" dirty="0">
                  <a:solidFill>
                    <a:srgbClr val="FFC000"/>
                  </a:solidFill>
                  <a:latin typeface="Century Gothic" panose="020B0502020202020204" pitchFamily="34" charset="0"/>
                </a:rPr>
                <a:t>United Arab Emirates</a:t>
              </a:r>
            </a:p>
          </p:txBody>
        </p:sp>
        <p:sp>
          <p:nvSpPr>
            <p:cNvPr id="4" name="Rectangle 3">
              <a:extLst>
                <a:ext uri="{FF2B5EF4-FFF2-40B4-BE49-F238E27FC236}">
                  <a16:creationId xmlns:a16="http://schemas.microsoft.com/office/drawing/2014/main" id="{577BB41D-3A45-4922-B6DC-4E1784B552B3}"/>
                </a:ext>
              </a:extLst>
            </p:cNvPr>
            <p:cNvSpPr/>
            <p:nvPr/>
          </p:nvSpPr>
          <p:spPr>
            <a:xfrm>
              <a:off x="4432981" y="1856676"/>
              <a:ext cx="7223400" cy="354982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912275-6671-4906-BD7A-B8696F10B3D1}"/>
                </a:ext>
              </a:extLst>
            </p:cNvPr>
            <p:cNvSpPr txBox="1"/>
            <p:nvPr/>
          </p:nvSpPr>
          <p:spPr>
            <a:xfrm>
              <a:off x="9837421" y="1086452"/>
              <a:ext cx="1925527" cy="707886"/>
            </a:xfrm>
            <a:prstGeom prst="rect">
              <a:avLst/>
            </a:prstGeom>
            <a:noFill/>
          </p:spPr>
          <p:txBody>
            <a:bodyPr wrap="none" rtlCol="0">
              <a:spAutoFit/>
            </a:bodyPr>
            <a:lstStyle/>
            <a:p>
              <a:pPr algn="r"/>
              <a:r>
                <a:rPr lang="en-US" sz="2000" dirty="0">
                  <a:solidFill>
                    <a:srgbClr val="FFC000"/>
                  </a:solidFill>
                  <a:latin typeface="Century Gothic" panose="020B0502020202020204" pitchFamily="34" charset="0"/>
                </a:rPr>
                <a:t>Click here for </a:t>
              </a:r>
            </a:p>
            <a:p>
              <a:pPr algn="r"/>
              <a:r>
                <a:rPr lang="en-US" sz="2000" b="1" dirty="0">
                  <a:solidFill>
                    <a:srgbClr val="FFC000"/>
                  </a:solidFill>
                  <a:latin typeface="Century Gothic" panose="020B0502020202020204" pitchFamily="34" charset="0"/>
                  <a:hlinkClick r:id="rId4">
                    <a:extLst>
                      <a:ext uri="{A12FA001-AC4F-418D-AE19-62706E023703}">
                        <ahyp:hlinkClr xmlns:ahyp="http://schemas.microsoft.com/office/drawing/2018/hyperlinkcolor" val="tx"/>
                      </a:ext>
                    </a:extLst>
                  </a:hlinkClick>
                </a:rPr>
                <a:t>GOOGLE MAP</a:t>
              </a:r>
              <a:endParaRPr lang="en-US" sz="2000" b="1" dirty="0">
                <a:solidFill>
                  <a:srgbClr val="FFC000"/>
                </a:solidFill>
                <a:latin typeface="Century Gothic" panose="020B0502020202020204" pitchFamily="34" charset="0"/>
              </a:endParaRPr>
            </a:p>
          </p:txBody>
        </p:sp>
        <p:pic>
          <p:nvPicPr>
            <p:cNvPr id="5" name="Picture 4">
              <a:hlinkClick r:id="rId5"/>
              <a:extLst>
                <a:ext uri="{FF2B5EF4-FFF2-40B4-BE49-F238E27FC236}">
                  <a16:creationId xmlns:a16="http://schemas.microsoft.com/office/drawing/2014/main" id="{F6E195E7-EB5B-4021-B85F-03311780CEAA}"/>
                </a:ext>
              </a:extLst>
            </p:cNvPr>
            <p:cNvPicPr>
              <a:picLocks noChangeAspect="1"/>
            </p:cNvPicPr>
            <p:nvPr/>
          </p:nvPicPr>
          <p:blipFill>
            <a:blip r:embed="rId6"/>
            <a:stretch>
              <a:fillRect/>
            </a:stretch>
          </p:blipFill>
          <p:spPr>
            <a:xfrm>
              <a:off x="4522352" y="1981353"/>
              <a:ext cx="7066775" cy="3279724"/>
            </a:xfrm>
            <a:prstGeom prst="rect">
              <a:avLst/>
            </a:prstGeom>
          </p:spPr>
        </p:pic>
      </p:grpSp>
    </p:spTree>
    <p:extLst>
      <p:ext uri="{BB962C8B-B14F-4D97-AF65-F5344CB8AC3E}">
        <p14:creationId xmlns:p14="http://schemas.microsoft.com/office/powerpoint/2010/main" val="397273858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duotone>
              <a:prstClr val="black"/>
              <a:schemeClr val="tx2">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253BAA-40D7-4C97-A842-19BBB2E80A9E}"/>
              </a:ext>
            </a:extLst>
          </p:cNvPr>
          <p:cNvSpPr/>
          <p:nvPr/>
        </p:nvSpPr>
        <p:spPr>
          <a:xfrm>
            <a:off x="-1" y="4709604"/>
            <a:ext cx="8677923" cy="157134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3" name="Rectangle 12">
            <a:extLst>
              <a:ext uri="{FF2B5EF4-FFF2-40B4-BE49-F238E27FC236}">
                <a16:creationId xmlns:a16="http://schemas.microsoft.com/office/drawing/2014/main" id="{091B79FF-51A0-4503-AB21-06C9B4EFD9CA}"/>
              </a:ext>
            </a:extLst>
          </p:cNvPr>
          <p:cNvSpPr/>
          <p:nvPr/>
        </p:nvSpPr>
        <p:spPr>
          <a:xfrm>
            <a:off x="2186818" y="3943252"/>
            <a:ext cx="6491103" cy="861774"/>
          </a:xfrm>
          <a:prstGeom prst="rect">
            <a:avLst/>
          </a:prstGeom>
          <a:noFill/>
        </p:spPr>
        <p:txBody>
          <a:bodyPr wrap="square" lIns="91440" tIns="45720" rIns="91440" bIns="45720">
            <a:spAutoFit/>
          </a:bodyPr>
          <a:lstStyle/>
          <a:p>
            <a:pPr algn="ctr"/>
            <a:r>
              <a:rPr lang="en-US" sz="50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50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9" name="TextBox 8">
            <a:extLst>
              <a:ext uri="{FF2B5EF4-FFF2-40B4-BE49-F238E27FC236}">
                <a16:creationId xmlns:a16="http://schemas.microsoft.com/office/drawing/2014/main" id="{324FB477-A665-4674-86AB-D921F838ADC2}"/>
              </a:ext>
            </a:extLst>
          </p:cNvPr>
          <p:cNvSpPr txBox="1"/>
          <p:nvPr/>
        </p:nvSpPr>
        <p:spPr>
          <a:xfrm>
            <a:off x="2353411" y="1224603"/>
            <a:ext cx="5929828" cy="1569660"/>
          </a:xfrm>
          <a:prstGeom prst="rect">
            <a:avLst/>
          </a:prstGeom>
          <a:noFill/>
        </p:spPr>
        <p:txBody>
          <a:bodyPr wrap="none" rtlCol="0">
            <a:spAutoFit/>
          </a:bodyPr>
          <a:lstStyle/>
          <a:p>
            <a:pPr algn="ctr"/>
            <a:r>
              <a:rPr lang="en-US" sz="3200" b="1" dirty="0">
                <a:solidFill>
                  <a:srgbClr val="FFC000"/>
                </a:solidFill>
                <a:latin typeface="Century Gothic" panose="020B0502020202020204" pitchFamily="34" charset="0"/>
              </a:rPr>
              <a:t>Do you have any questions? </a:t>
            </a:r>
          </a:p>
          <a:p>
            <a:pPr algn="ctr"/>
            <a:r>
              <a:rPr lang="en-US" sz="3200" b="1" dirty="0">
                <a:solidFill>
                  <a:srgbClr val="FFC000"/>
                </a:solidFill>
                <a:latin typeface="Century Gothic" panose="020B0502020202020204" pitchFamily="34" charset="0"/>
              </a:rPr>
              <a:t>Contact me.</a:t>
            </a:r>
            <a:r>
              <a:rPr lang="en-US" sz="3200" dirty="0">
                <a:solidFill>
                  <a:srgbClr val="FFC000"/>
                </a:solidFill>
                <a:latin typeface="Century Gothic" panose="020B0502020202020204" pitchFamily="34" charset="0"/>
              </a:rPr>
              <a:t> </a:t>
            </a:r>
            <a:br>
              <a:rPr lang="en-US" sz="3200" dirty="0">
                <a:solidFill>
                  <a:srgbClr val="FFC000"/>
                </a:solidFill>
                <a:latin typeface="Century Gothic" panose="020B0502020202020204" pitchFamily="34" charset="0"/>
              </a:rPr>
            </a:br>
            <a:endParaRPr lang="en-US" sz="3200" b="1" dirty="0">
              <a:solidFill>
                <a:srgbClr val="FFC000"/>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91277C6F-A6C6-45AB-A98E-05E46584D68B}"/>
              </a:ext>
            </a:extLst>
          </p:cNvPr>
          <p:cNvGraphicFramePr>
            <a:graphicFrameLocks noGrp="1"/>
          </p:cNvGraphicFramePr>
          <p:nvPr>
            <p:extLst>
              <p:ext uri="{D42A27DB-BD31-4B8C-83A1-F6EECF244321}">
                <p14:modId xmlns:p14="http://schemas.microsoft.com/office/powerpoint/2010/main" val="3972683857"/>
              </p:ext>
            </p:extLst>
          </p:nvPr>
        </p:nvGraphicFramePr>
        <p:xfrm>
          <a:off x="2392516" y="4838898"/>
          <a:ext cx="5632932" cy="137246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1716473">
                  <a:extLst>
                    <a:ext uri="{9D8B030D-6E8A-4147-A177-3AD203B41FA5}">
                      <a16:colId xmlns:a16="http://schemas.microsoft.com/office/drawing/2014/main" val="2122172412"/>
                    </a:ext>
                  </a:extLst>
                </a:gridCol>
                <a:gridCol w="3916459">
                  <a:extLst>
                    <a:ext uri="{9D8B030D-6E8A-4147-A177-3AD203B41FA5}">
                      <a16:colId xmlns:a16="http://schemas.microsoft.com/office/drawing/2014/main" val="1942812497"/>
                    </a:ext>
                  </a:extLst>
                </a:gridCol>
              </a:tblGrid>
              <a:tr h="366620">
                <a:tc>
                  <a:txBody>
                    <a:bodyPr/>
                    <a:lstStyle/>
                    <a:p>
                      <a:r>
                        <a:rPr lang="en-US" b="0" dirty="0">
                          <a:ln>
                            <a:noFill/>
                          </a:ln>
                          <a:solidFill>
                            <a:srgbClr val="FFC000"/>
                          </a:solidFill>
                          <a:latin typeface="BankGothic Lt BT" panose="020B0607020203060204" pitchFamily="34" charset="0"/>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r>
                        <a:rPr lang="en-US" sz="1800" b="0" i="0" kern="1200" dirty="0">
                          <a:ln>
                            <a:noFill/>
                          </a:ln>
                          <a:solidFill>
                            <a:srgbClr val="FFC000"/>
                          </a:solidFill>
                          <a:effectLst/>
                          <a:latin typeface="BankGothic Lt BT" panose="020B0607020203060204" pitchFamily="34" charset="0"/>
                          <a:ea typeface="+mn-ea"/>
                          <a:cs typeface="+mn-cs"/>
                        </a:rPr>
                        <a:t>971585584499</a:t>
                      </a:r>
                      <a:r>
                        <a:rPr lang="en-US" b="0" dirty="0">
                          <a:ln>
                            <a:noFill/>
                          </a:ln>
                          <a:solidFill>
                            <a:srgbClr val="FFC000"/>
                          </a:solidFill>
                          <a:latin typeface="BankGothic Lt BT" panose="020B060702020306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extLst>
                  <a:ext uri="{0D108BD9-81ED-4DB2-BD59-A6C34878D82A}">
                    <a16:rowId xmlns:a16="http://schemas.microsoft.com/office/drawing/2014/main" val="2586312860"/>
                  </a:ext>
                </a:extLst>
              </a:tr>
              <a:tr h="522993">
                <a:tc>
                  <a:txBody>
                    <a:bodyPr/>
                    <a:lstStyle/>
                    <a:p>
                      <a:r>
                        <a:rPr lang="en-US" sz="1800" b="0" i="0" kern="1200" dirty="0">
                          <a:ln>
                            <a:noFill/>
                          </a:ln>
                          <a:solidFill>
                            <a:srgbClr val="FFC000"/>
                          </a:solidFill>
                          <a:effectLst/>
                          <a:latin typeface="BankGothic Lt BT" panose="020B0607020203060204" pitchFamily="34" charset="0"/>
                          <a:ea typeface="+mn-ea"/>
                          <a:cs typeface="+mn-cs"/>
                        </a:rPr>
                        <a:t>Email</a:t>
                      </a:r>
                      <a:r>
                        <a:rPr lang="en-US" b="0" dirty="0">
                          <a:ln>
                            <a:noFill/>
                          </a:ln>
                          <a:solidFill>
                            <a:srgbClr val="FFC000"/>
                          </a:solidFill>
                          <a:latin typeface="BankGothic Lt BT" panose="020B0607020203060204" pitchFamily="34" charset="0"/>
                        </a:rPr>
                        <a:t> </a:t>
                      </a:r>
                    </a:p>
                    <a:p>
                      <a:r>
                        <a:rPr lang="en-US" b="0" dirty="0">
                          <a:ln>
                            <a:noFill/>
                          </a:ln>
                          <a:solidFill>
                            <a:srgbClr val="FFC000"/>
                          </a:solidFill>
                          <a:latin typeface="BankGothic Lt BT" panose="020B0607020203060204" pitchFamily="34" charset="0"/>
                        </a:rPr>
                        <a:t>website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r>
                        <a:rPr lang="en-US" b="0" dirty="0">
                          <a:ln>
                            <a:noFill/>
                          </a:ln>
                          <a:solidFill>
                            <a:srgbClr val="FFC000"/>
                          </a:solidFill>
                          <a:latin typeface="BankGothic Lt BT" panose="020B0607020203060204" pitchFamily="34" charset="0"/>
                        </a:rPr>
                        <a:t>info@dpdrealestate.com</a:t>
                      </a:r>
                    </a:p>
                    <a:p>
                      <a:r>
                        <a:rPr lang="en-US" b="0" dirty="0">
                          <a:ln>
                            <a:noFill/>
                          </a:ln>
                          <a:solidFill>
                            <a:srgbClr val="FFC000"/>
                          </a:solidFill>
                          <a:latin typeface="BankGothic Lt BT" panose="020B0607020203060204" pitchFamily="34" charset="0"/>
                        </a:rPr>
                        <a:t>www.dpdrealestate.com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extLst>
                  <a:ext uri="{0D108BD9-81ED-4DB2-BD59-A6C34878D82A}">
                    <a16:rowId xmlns:a16="http://schemas.microsoft.com/office/drawing/2014/main" val="1024034858"/>
                  </a:ext>
                </a:extLst>
              </a:tr>
              <a:tr h="339556">
                <a:tc>
                  <a:txBody>
                    <a:bodyPr/>
                    <a:lstStyle/>
                    <a:p>
                      <a:r>
                        <a:rPr lang="en-US" b="0" dirty="0">
                          <a:ln>
                            <a:noFill/>
                          </a:ln>
                          <a:solidFill>
                            <a:srgbClr val="FFC000"/>
                          </a:solidFill>
                          <a:latin typeface="BankGothic Lt BT" panose="020B0607020203060204" pitchFamily="34" charset="0"/>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r>
                        <a:rPr lang="en-US" b="0" dirty="0">
                          <a:ln>
                            <a:noFill/>
                          </a:ln>
                          <a:solidFill>
                            <a:srgbClr val="FFC000"/>
                          </a:solidFill>
                          <a:latin typeface="BankGothic Lt BT" panose="020B0607020203060204" pitchFamily="34" charset="0"/>
                        </a:rPr>
                        <a:t>DPD Real Estate LLC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extLst>
                  <a:ext uri="{0D108BD9-81ED-4DB2-BD59-A6C34878D82A}">
                    <a16:rowId xmlns:a16="http://schemas.microsoft.com/office/drawing/2014/main" val="2743863784"/>
                  </a:ext>
                </a:extLst>
              </a:tr>
            </a:tbl>
          </a:graphicData>
        </a:graphic>
      </p:graphicFrame>
      <p:sp>
        <p:nvSpPr>
          <p:cNvPr id="12" name="Rectangle 11">
            <a:extLst>
              <a:ext uri="{FF2B5EF4-FFF2-40B4-BE49-F238E27FC236}">
                <a16:creationId xmlns:a16="http://schemas.microsoft.com/office/drawing/2014/main" id="{E64AAD02-26C1-4701-B0AF-2399F630547C}"/>
              </a:ext>
            </a:extLst>
          </p:cNvPr>
          <p:cNvSpPr/>
          <p:nvPr/>
        </p:nvSpPr>
        <p:spPr>
          <a:xfrm>
            <a:off x="1714076" y="2923343"/>
            <a:ext cx="6963845" cy="523220"/>
          </a:xfrm>
          <a:prstGeom prst="rect">
            <a:avLst/>
          </a:prstGeom>
          <a:solidFill>
            <a:schemeClr val="tx1">
              <a:lumMod val="95000"/>
              <a:lumOff val="5000"/>
            </a:schemeClr>
          </a:solidFill>
        </p:spPr>
        <p:txBody>
          <a:bodyPr wrap="square" lIns="91440" tIns="45720" rIns="91440" bIns="45720">
            <a:spAutoFit/>
          </a:bodyPr>
          <a:lstStyle/>
          <a:p>
            <a:pPr algn="ctr"/>
            <a:r>
              <a:rPr lang="en-US" sz="2800" b="1" cap="none" spc="0" dirty="0">
                <a:ln w="0"/>
                <a:solidFill>
                  <a:srgbClr val="FFC000"/>
                </a:solidFill>
                <a:effectLst>
                  <a:outerShdw blurRad="38100" dist="19050" dir="2700000" algn="tl" rotWithShape="0">
                    <a:schemeClr val="dk1">
                      <a:alpha val="40000"/>
                    </a:schemeClr>
                  </a:outerShdw>
                </a:effectLst>
                <a:latin typeface="abnes" panose="02000507000000020004" pitchFamily="2" charset="0"/>
              </a:rPr>
              <a:t>BASHIR GHANI ZADA</a:t>
            </a:r>
          </a:p>
        </p:txBody>
      </p:sp>
      <p:sp>
        <p:nvSpPr>
          <p:cNvPr id="15" name="Rectangle 14">
            <a:extLst>
              <a:ext uri="{FF2B5EF4-FFF2-40B4-BE49-F238E27FC236}">
                <a16:creationId xmlns:a16="http://schemas.microsoft.com/office/drawing/2014/main" id="{795FD16C-F922-4474-88F5-F3F77C8E9442}"/>
              </a:ext>
            </a:extLst>
          </p:cNvPr>
          <p:cNvSpPr/>
          <p:nvPr/>
        </p:nvSpPr>
        <p:spPr>
          <a:xfrm>
            <a:off x="7364947" y="3514922"/>
            <a:ext cx="1312974" cy="338554"/>
          </a:xfrm>
          <a:prstGeom prst="rect">
            <a:avLst/>
          </a:prstGeom>
          <a:solidFill>
            <a:srgbClr val="FFC000"/>
          </a:solidFill>
        </p:spPr>
        <p:txBody>
          <a:bodyPr wrap="square" lIns="91440" tIns="45720" rIns="91440" bIns="45720">
            <a:spAutoFit/>
          </a:bodyPr>
          <a:lstStyle/>
          <a:p>
            <a:pPr algn="ctr"/>
            <a:r>
              <a:rPr lang="en-US" sz="1600" b="0" cap="none" spc="0" dirty="0">
                <a:ln w="0"/>
                <a:effectLst>
                  <a:outerShdw blurRad="38100" dist="19050" dir="2700000" algn="tl" rotWithShape="0">
                    <a:schemeClr val="dk1">
                      <a:alpha val="40000"/>
                    </a:schemeClr>
                  </a:outerShdw>
                </a:effectLst>
                <a:latin typeface="BankGothic Lt BT" panose="020B0607020203060204" pitchFamily="34" charset="0"/>
              </a:rPr>
              <a:t>FOUNDER</a:t>
            </a:r>
          </a:p>
        </p:txBody>
      </p:sp>
      <p:sp>
        <p:nvSpPr>
          <p:cNvPr id="19" name="Rectangle 18">
            <a:extLst>
              <a:ext uri="{FF2B5EF4-FFF2-40B4-BE49-F238E27FC236}">
                <a16:creationId xmlns:a16="http://schemas.microsoft.com/office/drawing/2014/main" id="{572BDE8B-C6E6-4209-80A8-8DA6D3B7A6C5}"/>
              </a:ext>
            </a:extLst>
          </p:cNvPr>
          <p:cNvSpPr/>
          <p:nvPr/>
        </p:nvSpPr>
        <p:spPr>
          <a:xfrm rot="16200000">
            <a:off x="7711090" y="5326107"/>
            <a:ext cx="1312974" cy="338554"/>
          </a:xfrm>
          <a:prstGeom prst="rect">
            <a:avLst/>
          </a:prstGeom>
          <a:solidFill>
            <a:schemeClr val="tx1">
              <a:lumMod val="95000"/>
              <a:lumOff val="5000"/>
            </a:schemeClr>
          </a:solidFill>
        </p:spPr>
        <p:txBody>
          <a:bodyPr wrap="square" lIns="91440" tIns="45720" rIns="91440" bIns="45720">
            <a:spAutoFit/>
          </a:bodyPr>
          <a:lstStyle/>
          <a:p>
            <a:pPr algn="ctr"/>
            <a:r>
              <a:rPr lang="en-US" sz="1600" b="0" cap="none" spc="0" dirty="0">
                <a:ln w="0"/>
                <a:solidFill>
                  <a:srgbClr val="FFC000"/>
                </a:solidFill>
                <a:latin typeface="BankGothic Lt BT" panose="020B0607020203060204" pitchFamily="34" charset="0"/>
              </a:rPr>
              <a:t>VERIFIED</a:t>
            </a:r>
          </a:p>
        </p:txBody>
      </p:sp>
    </p:spTree>
    <p:extLst>
      <p:ext uri="{BB962C8B-B14F-4D97-AF65-F5344CB8AC3E}">
        <p14:creationId xmlns:p14="http://schemas.microsoft.com/office/powerpoint/2010/main" val="8380620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3" grpId="0"/>
      <p:bldP spid="9" grpId="0"/>
      <p:bldP spid="12" grpId="0" animBg="1"/>
      <p:bldP spid="1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7E49113-0E66-4244-B039-DDD712480D25}"/>
              </a:ext>
            </a:extLst>
          </p:cNvPr>
          <p:cNvSpPr/>
          <p:nvPr/>
        </p:nvSpPr>
        <p:spPr>
          <a:xfrm>
            <a:off x="8038522" y="1331650"/>
            <a:ext cx="3258313" cy="3235912"/>
          </a:xfrm>
          <a:prstGeom prst="roundRect">
            <a:avLst>
              <a:gd name="adj" fmla="val 467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7653215" y="4524367"/>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sp>
        <p:nvSpPr>
          <p:cNvPr id="12" name="Rectangle 11">
            <a:extLst>
              <a:ext uri="{FF2B5EF4-FFF2-40B4-BE49-F238E27FC236}">
                <a16:creationId xmlns:a16="http://schemas.microsoft.com/office/drawing/2014/main" id="{1DA4570A-7CF0-4A57-BE83-CEB1BE426A02}"/>
              </a:ext>
            </a:extLst>
          </p:cNvPr>
          <p:cNvSpPr/>
          <p:nvPr/>
        </p:nvSpPr>
        <p:spPr>
          <a:xfrm>
            <a:off x="481744" y="1608649"/>
            <a:ext cx="7257517" cy="2425657"/>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rgbClr val="FFC000"/>
                </a:solidFill>
                <a:latin typeface="Century Gothic" panose="020B0502020202020204" pitchFamily="34" charset="0"/>
              </a:rPr>
              <a:t>AT DPD REAL ESTATE</a:t>
            </a:r>
            <a:r>
              <a:rPr lang="en-US" sz="1400" dirty="0">
                <a:solidFill>
                  <a:srgbClr val="FFC000"/>
                </a:solidFill>
                <a:latin typeface="Century Gothic" panose="020B0502020202020204" pitchFamily="34" charset="0"/>
              </a:rPr>
              <a:t>, we strive to be your trusted partner in navigating the vigorous real estate market in the UAE, whether you are buying properties, renting properties, or selling properties. Our mission is to provide exceptional service and expert guidance in off-plan projects, ensuring a seamless experience for our clients.</a:t>
            </a:r>
          </a:p>
          <a:p>
            <a:pPr algn="just"/>
            <a:endParaRPr lang="en-US" sz="1400" dirty="0">
              <a:ln w="19050">
                <a:noFill/>
              </a:ln>
              <a:solidFill>
                <a:srgbClr val="FFC000"/>
              </a:solidFill>
              <a:latin typeface="Century Gothic" panose="020B0502020202020204" pitchFamily="34" charset="0"/>
            </a:endParaRPr>
          </a:p>
          <a:p>
            <a:pPr algn="just"/>
            <a:r>
              <a:rPr lang="en-US" sz="1400" dirty="0">
                <a:solidFill>
                  <a:srgbClr val="FFC000"/>
                </a:solidFill>
                <a:latin typeface="Century Gothic" panose="020B0502020202020204" pitchFamily="34" charset="0"/>
              </a:rPr>
              <a:t>We love our customers, so feel free to visit during normal business hours whether you're interested in buying properties, renting properties, or selling properties.</a:t>
            </a:r>
            <a:endParaRPr lang="en-US" sz="1400" dirty="0">
              <a:ln w="19050">
                <a:noFill/>
              </a:ln>
              <a:solidFill>
                <a:srgbClr val="FFC000"/>
              </a:solidFill>
              <a:latin typeface="Century Gothic" panose="020B0502020202020204" pitchFamily="34" charset="0"/>
            </a:endParaRPr>
          </a:p>
        </p:txBody>
      </p:sp>
      <p:pic>
        <p:nvPicPr>
          <p:cNvPr id="21" name="Picture 20">
            <a:extLst>
              <a:ext uri="{FF2B5EF4-FFF2-40B4-BE49-F238E27FC236}">
                <a16:creationId xmlns:a16="http://schemas.microsoft.com/office/drawing/2014/main" id="{15CF9BF4-BDE2-497E-8940-E4D56E467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694" y="1163334"/>
            <a:ext cx="3449509" cy="3568464"/>
          </a:xfrm>
          <a:prstGeom prst="rect">
            <a:avLst/>
          </a:prstGeom>
        </p:spPr>
      </p:pic>
      <p:sp>
        <p:nvSpPr>
          <p:cNvPr id="10" name="TextBox 9">
            <a:extLst>
              <a:ext uri="{FF2B5EF4-FFF2-40B4-BE49-F238E27FC236}">
                <a16:creationId xmlns:a16="http://schemas.microsoft.com/office/drawing/2014/main" id="{69EB2272-08BB-4066-96D7-9809FBF8D85F}"/>
              </a:ext>
            </a:extLst>
          </p:cNvPr>
          <p:cNvSpPr txBox="1"/>
          <p:nvPr/>
        </p:nvSpPr>
        <p:spPr>
          <a:xfrm>
            <a:off x="992434" y="1331650"/>
            <a:ext cx="6236135" cy="553998"/>
          </a:xfrm>
          <a:prstGeom prst="rect">
            <a:avLst/>
          </a:prstGeom>
          <a:solidFill>
            <a:schemeClr val="tx1">
              <a:lumMod val="85000"/>
              <a:lumOff val="15000"/>
            </a:schemeClr>
          </a:solidFill>
          <a:ln>
            <a:solidFill>
              <a:srgbClr val="FFC000"/>
            </a:solidFill>
          </a:ln>
        </p:spPr>
        <p:txBody>
          <a:bodyPr wrap="square" rtlCol="0">
            <a:spAutoFit/>
            <a:scene3d>
              <a:camera prst="orthographicFront"/>
              <a:lightRig rig="threePt" dir="t"/>
            </a:scene3d>
            <a:sp3d extrusionH="57150">
              <a:bevelT w="38100" h="38100"/>
            </a:sp3d>
          </a:bodyPr>
          <a:lstStyle/>
          <a:p>
            <a:r>
              <a:rPr lang="en-US" sz="3000" dirty="0">
                <a:ln w="19050">
                  <a:noFill/>
                </a:ln>
                <a:solidFill>
                  <a:srgbClr val="FFC000"/>
                </a:solidFill>
                <a:latin typeface="abnes" panose="02000507000000020004" pitchFamily="2" charset="0"/>
              </a:rPr>
              <a:t>Who we are…?</a:t>
            </a:r>
          </a:p>
        </p:txBody>
      </p:sp>
    </p:spTree>
    <p:extLst>
      <p:ext uri="{BB962C8B-B14F-4D97-AF65-F5344CB8AC3E}">
        <p14:creationId xmlns:p14="http://schemas.microsoft.com/office/powerpoint/2010/main" val="30991653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16" grpId="0"/>
      <p:bldP spid="17" grpId="0"/>
      <p:bldP spid="13"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351096" y="642496"/>
            <a:ext cx="7860749" cy="553998"/>
          </a:xfrm>
          <a:prstGeom prst="rect">
            <a:avLst/>
          </a:prstGeom>
          <a:noFill/>
        </p:spPr>
        <p:txBody>
          <a:bodyPr wrap="square" rtlCol="0">
            <a:spAutoFit/>
            <a:scene3d>
              <a:camera prst="orthographicFront"/>
              <a:lightRig rig="threePt" dir="t"/>
            </a:scene3d>
            <a:sp3d extrusionH="57150">
              <a:bevelT w="38100" h="38100"/>
            </a:sp3d>
          </a:bodyPr>
          <a:lstStyle/>
          <a:p>
            <a:r>
              <a:rPr lang="en-US" sz="3000" dirty="0">
                <a:ln w="19050">
                  <a:noFill/>
                </a:ln>
                <a:solidFill>
                  <a:srgbClr val="FFC000"/>
                </a:solidFill>
                <a:latin typeface="abnes" panose="02000507000000020004" pitchFamily="2" charset="0"/>
              </a:rPr>
              <a:t>Company overview</a:t>
            </a:r>
          </a:p>
        </p:txBody>
      </p:sp>
      <p:sp>
        <p:nvSpPr>
          <p:cNvPr id="12" name="Rectangle 11">
            <a:extLst>
              <a:ext uri="{FF2B5EF4-FFF2-40B4-BE49-F238E27FC236}">
                <a16:creationId xmlns:a16="http://schemas.microsoft.com/office/drawing/2014/main" id="{1DA4570A-7CF0-4A57-BE83-CEB1BE426A02}"/>
              </a:ext>
            </a:extLst>
          </p:cNvPr>
          <p:cNvSpPr/>
          <p:nvPr/>
        </p:nvSpPr>
        <p:spPr>
          <a:xfrm>
            <a:off x="452735" y="1229395"/>
            <a:ext cx="11243591" cy="1049677"/>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rgbClr val="FFC000"/>
                </a:solidFill>
                <a:latin typeface="Century Gothic" panose="020B0502020202020204" pitchFamily="34" charset="0"/>
              </a:rPr>
              <a:t>DPD Real Estate LLC</a:t>
            </a:r>
            <a:r>
              <a:rPr lang="en-US" sz="1200" dirty="0">
                <a:solidFill>
                  <a:srgbClr val="FFC000"/>
                </a:solidFill>
                <a:latin typeface="Century Gothic" panose="020B0502020202020204" pitchFamily="34" charset="0"/>
              </a:rPr>
              <a:t> is a premier, fully licensed real estate brokerage and consultancy firm operating across the United Arab Emirates. We specialize in delivering </a:t>
            </a:r>
            <a:r>
              <a:rPr lang="en-US" sz="1200" b="1" dirty="0">
                <a:solidFill>
                  <a:srgbClr val="FFC000"/>
                </a:solidFill>
                <a:latin typeface="Century Gothic" panose="020B0502020202020204" pitchFamily="34" charset="0"/>
              </a:rPr>
              <a:t>secure, transparent, and trusted</a:t>
            </a:r>
            <a:r>
              <a:rPr lang="en-US" sz="1200" dirty="0">
                <a:solidFill>
                  <a:srgbClr val="FFC000"/>
                </a:solidFill>
                <a:latin typeface="Century Gothic" panose="020B0502020202020204" pitchFamily="34" charset="0"/>
              </a:rPr>
              <a:t> real estate services, with a core focus on secondary market properties and premium off-plan projects. Our mission is to empower investors and end users by providing expert guidance, robust due diligence, and end-to-end transactional support, ensuring every client’s journey is seamless, protected, and profitable.</a:t>
            </a:r>
          </a:p>
        </p:txBody>
      </p:sp>
      <p:sp>
        <p:nvSpPr>
          <p:cNvPr id="22" name="Rectangle 21">
            <a:extLst>
              <a:ext uri="{FF2B5EF4-FFF2-40B4-BE49-F238E27FC236}">
                <a16:creationId xmlns:a16="http://schemas.microsoft.com/office/drawing/2014/main" id="{B5FA43C8-2F3C-4B5D-AAEF-F24DCD490E68}"/>
              </a:ext>
            </a:extLst>
          </p:cNvPr>
          <p:cNvSpPr/>
          <p:nvPr/>
        </p:nvSpPr>
        <p:spPr>
          <a:xfrm>
            <a:off x="452736" y="2479047"/>
            <a:ext cx="11243591" cy="1172859"/>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C000"/>
                </a:solidFill>
                <a:latin typeface="Century Gothic" panose="020B0502020202020204" pitchFamily="34" charset="0"/>
              </a:rPr>
              <a:t>License:</a:t>
            </a:r>
            <a:r>
              <a:rPr lang="en-US" sz="1200" dirty="0">
                <a:solidFill>
                  <a:srgbClr val="FFC000"/>
                </a:solidFill>
                <a:latin typeface="Century Gothic" panose="020B0502020202020204" pitchFamily="34" charset="0"/>
              </a:rPr>
              <a:t> 	</a:t>
            </a:r>
          </a:p>
          <a:p>
            <a:r>
              <a:rPr lang="en-US" sz="1200" dirty="0">
                <a:solidFill>
                  <a:srgbClr val="FFC000"/>
                </a:solidFill>
                <a:latin typeface="Century Gothic" panose="020B0502020202020204" pitchFamily="34" charset="0"/>
              </a:rPr>
              <a:t>Held under the relevant UAE emirate’s Economic Department and regulated by the </a:t>
            </a:r>
            <a:r>
              <a:rPr lang="en-US" sz="1200" b="1" dirty="0">
                <a:solidFill>
                  <a:srgbClr val="FFC000"/>
                </a:solidFill>
                <a:latin typeface="Century Gothic" panose="020B0502020202020204" pitchFamily="34" charset="0"/>
              </a:rPr>
              <a:t>Real Estate Regulatory Agency (RERA)</a:t>
            </a:r>
            <a:r>
              <a:rPr lang="en-US" sz="1200" dirty="0">
                <a:solidFill>
                  <a:srgbClr val="FFC000"/>
                </a:solidFill>
                <a:latin typeface="Century Gothic" panose="020B0502020202020204" pitchFamily="34" charset="0"/>
              </a:rPr>
              <a:t>.</a:t>
            </a:r>
          </a:p>
          <a:p>
            <a:endParaRPr lang="en-US" sz="1200" b="1" dirty="0">
              <a:solidFill>
                <a:srgbClr val="FFC000"/>
              </a:solidFill>
              <a:latin typeface="Century Gothic" panose="020B0502020202020204" pitchFamily="34" charset="0"/>
            </a:endParaRPr>
          </a:p>
          <a:p>
            <a:r>
              <a:rPr lang="en-US" sz="1200" b="1" dirty="0">
                <a:solidFill>
                  <a:srgbClr val="FFC000"/>
                </a:solidFill>
                <a:latin typeface="Century Gothic" panose="020B0502020202020204" pitchFamily="34" charset="0"/>
              </a:rPr>
              <a:t>Operational Hubs:</a:t>
            </a:r>
            <a:r>
              <a:rPr lang="en-US" sz="1200" dirty="0">
                <a:solidFill>
                  <a:srgbClr val="FFC000"/>
                </a:solidFill>
                <a:latin typeface="Century Gothic" panose="020B0502020202020204" pitchFamily="34" charset="0"/>
              </a:rPr>
              <a:t> </a:t>
            </a:r>
          </a:p>
          <a:p>
            <a:r>
              <a:rPr lang="en-US" sz="1200" dirty="0">
                <a:solidFill>
                  <a:srgbClr val="FFC000"/>
                </a:solidFill>
                <a:latin typeface="Century Gothic" panose="020B0502020202020204" pitchFamily="34" charset="0"/>
              </a:rPr>
              <a:t>Dubai, Abu Dhabi, Sharjah, Ajman, Umm AL Quwain, Ras Al Khaimah.</a:t>
            </a:r>
          </a:p>
        </p:txBody>
      </p:sp>
    </p:spTree>
    <p:extLst>
      <p:ext uri="{BB962C8B-B14F-4D97-AF65-F5344CB8AC3E}">
        <p14:creationId xmlns:p14="http://schemas.microsoft.com/office/powerpoint/2010/main" val="248248174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351096" y="333966"/>
            <a:ext cx="7363600" cy="754053"/>
          </a:xfrm>
          <a:prstGeom prst="rect">
            <a:avLst/>
          </a:prstGeom>
          <a:noFill/>
        </p:spPr>
        <p:txBody>
          <a:bodyPr wrap="square" rtlCol="0">
            <a:spAutoFit/>
            <a:scene3d>
              <a:camera prst="orthographicFront"/>
              <a:lightRig rig="threePt" dir="t"/>
            </a:scene3d>
            <a:sp3d extrusionH="57150">
              <a:bevelT w="38100" h="38100"/>
            </a:sp3d>
          </a:bodyPr>
          <a:lstStyle/>
          <a:p>
            <a:r>
              <a:rPr lang="en-US" sz="4300" dirty="0">
                <a:ln w="19050">
                  <a:noFill/>
                </a:ln>
                <a:solidFill>
                  <a:srgbClr val="FFC000"/>
                </a:solidFill>
                <a:latin typeface="ASTERA" panose="02000500000000000000" pitchFamily="2" charset="0"/>
              </a:rPr>
              <a:t>Our core services</a:t>
            </a:r>
          </a:p>
        </p:txBody>
      </p:sp>
      <p:sp>
        <p:nvSpPr>
          <p:cNvPr id="12" name="Rectangle 11">
            <a:extLst>
              <a:ext uri="{FF2B5EF4-FFF2-40B4-BE49-F238E27FC236}">
                <a16:creationId xmlns:a16="http://schemas.microsoft.com/office/drawing/2014/main" id="{1DA4570A-7CF0-4A57-BE83-CEB1BE426A02}"/>
              </a:ext>
            </a:extLst>
          </p:cNvPr>
          <p:cNvSpPr/>
          <p:nvPr/>
        </p:nvSpPr>
        <p:spPr>
          <a:xfrm>
            <a:off x="392154" y="936998"/>
            <a:ext cx="5143074" cy="2836870"/>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bg1"/>
                </a:solidFill>
                <a:latin typeface="Century Gothic" panose="020B0502020202020204" pitchFamily="34" charset="0"/>
              </a:rPr>
              <a:t>TRUSTED OFFPLAN PROJECT MARKETING &amp; SALES</a:t>
            </a:r>
            <a:endParaRPr lang="en-US" sz="1400" dirty="0">
              <a:solidFill>
                <a:schemeClr val="bg1"/>
              </a:solidFill>
              <a:latin typeface="Century Gothic" panose="020B0502020202020204" pitchFamily="34" charset="0"/>
            </a:endParaRPr>
          </a:p>
          <a:p>
            <a:pPr algn="just"/>
            <a:r>
              <a:rPr lang="en-US" sz="1200" dirty="0">
                <a:solidFill>
                  <a:srgbClr val="FFC000"/>
                </a:solidFill>
                <a:latin typeface="Century Gothic" panose="020B0502020202020204" pitchFamily="34" charset="0"/>
              </a:rPr>
              <a:t>We act as an official sales partner for reputable, RERA-approved developers. Our off-plan portfolio is carefully curated to include only projects from developers with strong track records and projects registered under the </a:t>
            </a:r>
            <a:r>
              <a:rPr lang="en-US" sz="1200" b="1" dirty="0">
                <a:solidFill>
                  <a:srgbClr val="FFC000"/>
                </a:solidFill>
                <a:latin typeface="Century Gothic" panose="020B0502020202020204" pitchFamily="34" charset="0"/>
              </a:rPr>
              <a:t>UAE’S ESCROW LAW</a:t>
            </a:r>
            <a:r>
              <a:rPr lang="en-US" sz="1200" dirty="0">
                <a:solidFill>
                  <a:srgbClr val="FFC000"/>
                </a:solidFill>
                <a:latin typeface="Century Gothic" panose="020B0502020202020204" pitchFamily="34" charset="0"/>
              </a:rPr>
              <a:t>, guaranteeing financial security.</a:t>
            </a:r>
          </a:p>
          <a:p>
            <a:pPr lvl="0" algn="just"/>
            <a:endParaRPr lang="en-US" sz="1200" b="1" dirty="0">
              <a:solidFill>
                <a:srgbClr val="FFC000"/>
              </a:solidFill>
              <a:latin typeface="Century Gothic" panose="020B0502020202020204" pitchFamily="34" charset="0"/>
            </a:endParaRPr>
          </a:p>
          <a:p>
            <a:pPr lvl="0" algn="just"/>
            <a:r>
              <a:rPr lang="en-US" sz="1200" b="1" dirty="0">
                <a:solidFill>
                  <a:srgbClr val="FFC000"/>
                </a:solidFill>
                <a:latin typeface="Century Gothic" panose="020B0502020202020204" pitchFamily="34" charset="0"/>
              </a:rPr>
              <a:t>Services:</a:t>
            </a:r>
            <a:r>
              <a:rPr lang="en-US" sz="1200" dirty="0">
                <a:solidFill>
                  <a:srgbClr val="FFC000"/>
                </a:solidFill>
                <a:latin typeface="Century Gothic" panose="020B0502020202020204" pitchFamily="34" charset="0"/>
              </a:rPr>
              <a:t> </a:t>
            </a:r>
          </a:p>
          <a:p>
            <a:pPr algn="just"/>
            <a:r>
              <a:rPr lang="en-US" sz="1200" dirty="0">
                <a:solidFill>
                  <a:srgbClr val="FFC000"/>
                </a:solidFill>
                <a:latin typeface="Century Gothic" panose="020B0502020202020204" pitchFamily="34" charset="0"/>
              </a:rPr>
              <a:t>Project selection, unit reservation, payment plan negotiation, and progress monitoring.</a:t>
            </a:r>
          </a:p>
          <a:p>
            <a:pPr algn="just"/>
            <a:r>
              <a:rPr lang="en-US" sz="1200" dirty="0">
                <a:solidFill>
                  <a:srgbClr val="FFC000"/>
                </a:solidFill>
                <a:latin typeface="Century Gothic" panose="020B0502020202020204" pitchFamily="34" charset="0"/>
              </a:rPr>
              <a:t> </a:t>
            </a:r>
          </a:p>
          <a:p>
            <a:pPr lvl="0" algn="just"/>
            <a:r>
              <a:rPr lang="en-US" sz="1200" b="1" dirty="0">
                <a:solidFill>
                  <a:srgbClr val="FFC000"/>
                </a:solidFill>
                <a:latin typeface="Century Gothic" panose="020B0502020202020204" pitchFamily="34" charset="0"/>
              </a:rPr>
              <a:t>Value:</a:t>
            </a:r>
            <a:r>
              <a:rPr lang="en-US" sz="1200" dirty="0">
                <a:solidFill>
                  <a:srgbClr val="FFC000"/>
                </a:solidFill>
                <a:latin typeface="Century Gothic" panose="020B0502020202020204" pitchFamily="34" charset="0"/>
              </a:rPr>
              <a:t> </a:t>
            </a:r>
          </a:p>
          <a:p>
            <a:pPr algn="just"/>
            <a:r>
              <a:rPr lang="en-US" sz="1200" dirty="0">
                <a:solidFill>
                  <a:srgbClr val="FFC000"/>
                </a:solidFill>
                <a:latin typeface="Century Gothic" panose="020B0502020202020204" pitchFamily="34" charset="0"/>
              </a:rPr>
              <a:t>We provide unbiased market analysis, projected ROI reports, and ensure all contracts are transparent and legally sound.</a:t>
            </a:r>
          </a:p>
        </p:txBody>
      </p:sp>
      <p:sp>
        <p:nvSpPr>
          <p:cNvPr id="22" name="Rectangle 21">
            <a:extLst>
              <a:ext uri="{FF2B5EF4-FFF2-40B4-BE49-F238E27FC236}">
                <a16:creationId xmlns:a16="http://schemas.microsoft.com/office/drawing/2014/main" id="{B5FA43C8-2F3C-4B5D-AAEF-F24DCD490E68}"/>
              </a:ext>
            </a:extLst>
          </p:cNvPr>
          <p:cNvSpPr/>
          <p:nvPr/>
        </p:nvSpPr>
        <p:spPr>
          <a:xfrm>
            <a:off x="5686147" y="936998"/>
            <a:ext cx="6051690" cy="2836870"/>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bg1"/>
                </a:solidFill>
                <a:latin typeface="Century Gothic" panose="020B0502020202020204" pitchFamily="34" charset="0"/>
              </a:rPr>
              <a:t>SECONDARY MARKET PROPERTY TRANSACTIONS</a:t>
            </a:r>
            <a:endParaRPr lang="en-US" sz="1400" dirty="0">
              <a:solidFill>
                <a:schemeClr val="bg1"/>
              </a:solidFill>
              <a:latin typeface="Century Gothic" panose="020B0502020202020204" pitchFamily="34" charset="0"/>
            </a:endParaRPr>
          </a:p>
          <a:p>
            <a:pPr algn="just"/>
            <a:r>
              <a:rPr lang="en-US" sz="1200" dirty="0">
                <a:solidFill>
                  <a:srgbClr val="FFC000"/>
                </a:solidFill>
                <a:latin typeface="Century Gothic" panose="020B0502020202020204" pitchFamily="34" charset="0"/>
              </a:rPr>
              <a:t>Full-service brokerage for buying, selling, and leasing residential and commercial properties.</a:t>
            </a:r>
          </a:p>
          <a:p>
            <a:pPr lvl="0" algn="just"/>
            <a:endParaRPr lang="en-US" sz="1200" b="1" dirty="0">
              <a:solidFill>
                <a:srgbClr val="FFC000"/>
              </a:solidFill>
              <a:latin typeface="Century Gothic" panose="020B0502020202020204" pitchFamily="34" charset="0"/>
            </a:endParaRPr>
          </a:p>
          <a:p>
            <a:pPr lvl="0" algn="just"/>
            <a:r>
              <a:rPr lang="en-US" sz="1200" b="1" dirty="0">
                <a:solidFill>
                  <a:srgbClr val="FFC000"/>
                </a:solidFill>
                <a:latin typeface="Century Gothic" panose="020B0502020202020204" pitchFamily="34" charset="0"/>
              </a:rPr>
              <a:t>Valuation &amp; Listing:</a:t>
            </a:r>
            <a:r>
              <a:rPr lang="en-US" sz="1200" dirty="0">
                <a:solidFill>
                  <a:srgbClr val="FFC000"/>
                </a:solidFill>
                <a:latin typeface="Century Gothic" panose="020B0502020202020204" pitchFamily="34" charset="0"/>
              </a:rPr>
              <a:t> </a:t>
            </a:r>
          </a:p>
          <a:p>
            <a:pPr lvl="0" algn="just"/>
            <a:r>
              <a:rPr lang="en-US" sz="1200" dirty="0">
                <a:solidFill>
                  <a:srgbClr val="FFC000"/>
                </a:solidFill>
                <a:latin typeface="Century Gothic" panose="020B0502020202020204" pitchFamily="34" charset="0"/>
              </a:rPr>
              <a:t>Accurate market valuation using advanced analytics.</a:t>
            </a:r>
          </a:p>
          <a:p>
            <a:pPr lvl="0" algn="just"/>
            <a:endParaRPr lang="en-US" sz="1200" dirty="0">
              <a:solidFill>
                <a:srgbClr val="FFC000"/>
              </a:solidFill>
              <a:latin typeface="Century Gothic" panose="020B0502020202020204" pitchFamily="34" charset="0"/>
            </a:endParaRPr>
          </a:p>
          <a:p>
            <a:pPr lvl="0" algn="just"/>
            <a:r>
              <a:rPr lang="en-US" sz="1200" b="1" dirty="0">
                <a:solidFill>
                  <a:srgbClr val="FFC000"/>
                </a:solidFill>
                <a:latin typeface="Century Gothic" panose="020B0502020202020204" pitchFamily="34" charset="0"/>
              </a:rPr>
              <a:t>Buyer Representation:</a:t>
            </a:r>
            <a:r>
              <a:rPr lang="en-US" sz="1200" dirty="0">
                <a:solidFill>
                  <a:srgbClr val="FFC000"/>
                </a:solidFill>
                <a:latin typeface="Century Gothic" panose="020B0502020202020204" pitchFamily="34" charset="0"/>
              </a:rPr>
              <a:t> </a:t>
            </a:r>
          </a:p>
          <a:p>
            <a:pPr lvl="0" algn="just"/>
            <a:r>
              <a:rPr lang="en-US" sz="1200" dirty="0">
                <a:solidFill>
                  <a:srgbClr val="FFC000"/>
                </a:solidFill>
                <a:latin typeface="Century Gothic" panose="020B0502020202020204" pitchFamily="34" charset="0"/>
              </a:rPr>
              <a:t>Comprehensive property viewing, rigorous due diligence (including title deed checks, service charge audits, and pending liability verification), and negotiation.</a:t>
            </a:r>
          </a:p>
          <a:p>
            <a:pPr lvl="0" algn="just"/>
            <a:endParaRPr lang="en-US" sz="1200" dirty="0">
              <a:solidFill>
                <a:srgbClr val="FFC000"/>
              </a:solidFill>
              <a:latin typeface="Century Gothic" panose="020B0502020202020204" pitchFamily="34" charset="0"/>
            </a:endParaRPr>
          </a:p>
          <a:p>
            <a:pPr lvl="0" algn="just"/>
            <a:r>
              <a:rPr lang="en-US" sz="1200" b="1" dirty="0">
                <a:solidFill>
                  <a:srgbClr val="FFC000"/>
                </a:solidFill>
                <a:latin typeface="Century Gothic" panose="020B0502020202020204" pitchFamily="34" charset="0"/>
              </a:rPr>
              <a:t>Seller Representation:</a:t>
            </a:r>
            <a:r>
              <a:rPr lang="en-US" sz="1200" dirty="0">
                <a:solidFill>
                  <a:srgbClr val="FFC000"/>
                </a:solidFill>
                <a:latin typeface="Century Gothic" panose="020B0502020202020204" pitchFamily="34" charset="0"/>
              </a:rPr>
              <a:t> </a:t>
            </a:r>
          </a:p>
          <a:p>
            <a:pPr lvl="0" algn="just"/>
            <a:r>
              <a:rPr lang="en-US" sz="1200" dirty="0">
                <a:solidFill>
                  <a:srgbClr val="FFC000"/>
                </a:solidFill>
                <a:latin typeface="Century Gothic" panose="020B0502020202020204" pitchFamily="34" charset="0"/>
              </a:rPr>
              <a:t>Strategic marketing, qualified lead generation, and transaction management.</a:t>
            </a:r>
          </a:p>
        </p:txBody>
      </p:sp>
    </p:spTree>
    <p:extLst>
      <p:ext uri="{BB962C8B-B14F-4D97-AF65-F5344CB8AC3E}">
        <p14:creationId xmlns:p14="http://schemas.microsoft.com/office/powerpoint/2010/main" val="26088036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351096" y="251070"/>
            <a:ext cx="7363600" cy="754053"/>
          </a:xfrm>
          <a:prstGeom prst="rect">
            <a:avLst/>
          </a:prstGeom>
          <a:noFill/>
        </p:spPr>
        <p:txBody>
          <a:bodyPr wrap="square" rtlCol="0">
            <a:spAutoFit/>
            <a:scene3d>
              <a:camera prst="orthographicFront"/>
              <a:lightRig rig="threePt" dir="t"/>
            </a:scene3d>
            <a:sp3d extrusionH="57150">
              <a:bevelT w="38100" h="38100"/>
            </a:sp3d>
          </a:bodyPr>
          <a:lstStyle/>
          <a:p>
            <a:r>
              <a:rPr lang="en-US" sz="4300" dirty="0">
                <a:ln w="19050">
                  <a:noFill/>
                </a:ln>
                <a:solidFill>
                  <a:srgbClr val="FFC000"/>
                </a:solidFill>
                <a:latin typeface="ASTERA" panose="02000500000000000000" pitchFamily="2" charset="0"/>
              </a:rPr>
              <a:t>Our core services</a:t>
            </a:r>
          </a:p>
        </p:txBody>
      </p:sp>
      <p:sp>
        <p:nvSpPr>
          <p:cNvPr id="12" name="Rectangle 11">
            <a:extLst>
              <a:ext uri="{FF2B5EF4-FFF2-40B4-BE49-F238E27FC236}">
                <a16:creationId xmlns:a16="http://schemas.microsoft.com/office/drawing/2014/main" id="{1DA4570A-7CF0-4A57-BE83-CEB1BE426A02}"/>
              </a:ext>
            </a:extLst>
          </p:cNvPr>
          <p:cNvSpPr/>
          <p:nvPr/>
        </p:nvSpPr>
        <p:spPr>
          <a:xfrm>
            <a:off x="608121" y="1013628"/>
            <a:ext cx="9707732" cy="2648411"/>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INVESTMENT CONSULTANCY &amp; PORTFOLIO MANAGEMENT</a:t>
            </a:r>
            <a:endParaRPr lang="en-US" sz="1400" dirty="0">
              <a:solidFill>
                <a:schemeClr val="bg1"/>
              </a:solidFill>
              <a:latin typeface="Century Gothic" panose="020B0502020202020204" pitchFamily="34" charset="0"/>
            </a:endParaRPr>
          </a:p>
          <a:p>
            <a:endParaRPr lang="en-US" sz="1200" dirty="0">
              <a:solidFill>
                <a:srgbClr val="FFC000"/>
              </a:solidFill>
              <a:latin typeface="Century Gothic" panose="020B0502020202020204" pitchFamily="34" charset="0"/>
            </a:endParaRPr>
          </a:p>
          <a:p>
            <a:r>
              <a:rPr lang="en-US" sz="1200" dirty="0">
                <a:solidFill>
                  <a:srgbClr val="FFC000"/>
                </a:solidFill>
                <a:latin typeface="Century Gothic" panose="020B0502020202020204" pitchFamily="34" charset="0"/>
              </a:rPr>
              <a:t>Tailored advice for institutional and high-net-worth investors.</a:t>
            </a:r>
          </a:p>
          <a:p>
            <a:pPr lvl="0"/>
            <a:endParaRPr lang="en-US" sz="1200" b="1" dirty="0">
              <a:solidFill>
                <a:srgbClr val="FFC000"/>
              </a:solidFill>
              <a:latin typeface="Century Gothic" panose="020B0502020202020204" pitchFamily="34" charset="0"/>
            </a:endParaRPr>
          </a:p>
          <a:p>
            <a:pPr lvl="0"/>
            <a:r>
              <a:rPr lang="en-US" sz="1200" b="1" dirty="0">
                <a:solidFill>
                  <a:srgbClr val="FFC000"/>
                </a:solidFill>
                <a:latin typeface="Century Gothic" panose="020B0502020202020204" pitchFamily="34" charset="0"/>
              </a:rPr>
              <a:t>Market Intelligence:</a:t>
            </a:r>
          </a:p>
          <a:p>
            <a:pPr lvl="0"/>
            <a:r>
              <a:rPr lang="en-US" sz="1200" dirty="0">
                <a:solidFill>
                  <a:srgbClr val="FFC000"/>
                </a:solidFill>
                <a:latin typeface="Century Gothic" panose="020B0502020202020204" pitchFamily="34" charset="0"/>
              </a:rPr>
              <a:t> In-depth reports on market trends, emerging areas, and yield analysis.</a:t>
            </a:r>
          </a:p>
          <a:p>
            <a:pPr lvl="0"/>
            <a:endParaRPr lang="en-US" sz="1200" b="1" dirty="0">
              <a:solidFill>
                <a:srgbClr val="FFC000"/>
              </a:solidFill>
              <a:latin typeface="Century Gothic" panose="020B0502020202020204" pitchFamily="34" charset="0"/>
            </a:endParaRPr>
          </a:p>
          <a:p>
            <a:pPr lvl="0"/>
            <a:r>
              <a:rPr lang="en-US" sz="1200" b="1" dirty="0">
                <a:solidFill>
                  <a:srgbClr val="FFC000"/>
                </a:solidFill>
                <a:latin typeface="Century Gothic" panose="020B0502020202020204" pitchFamily="34" charset="0"/>
              </a:rPr>
              <a:t>Portfolio Strategy:</a:t>
            </a:r>
            <a:r>
              <a:rPr lang="en-US" sz="1200" dirty="0">
                <a:solidFill>
                  <a:srgbClr val="FFC000"/>
                </a:solidFill>
                <a:latin typeface="Century Gothic" panose="020B0502020202020204" pitchFamily="34" charset="0"/>
              </a:rPr>
              <a:t> </a:t>
            </a:r>
          </a:p>
          <a:p>
            <a:pPr lvl="0"/>
            <a:r>
              <a:rPr lang="en-US" sz="1200" dirty="0">
                <a:solidFill>
                  <a:srgbClr val="FFC000"/>
                </a:solidFill>
                <a:latin typeface="Century Gothic" panose="020B0502020202020204" pitchFamily="34" charset="0"/>
              </a:rPr>
              <a:t>Acquisition, diversification, and disposal strategies.</a:t>
            </a:r>
          </a:p>
          <a:p>
            <a:pPr lvl="0"/>
            <a:endParaRPr lang="en-US" sz="1200" b="1" dirty="0">
              <a:solidFill>
                <a:srgbClr val="FFC000"/>
              </a:solidFill>
              <a:latin typeface="Century Gothic" panose="020B0502020202020204" pitchFamily="34" charset="0"/>
            </a:endParaRPr>
          </a:p>
          <a:p>
            <a:pPr lvl="0"/>
            <a:r>
              <a:rPr lang="en-US" sz="1200" b="1" dirty="0">
                <a:solidFill>
                  <a:srgbClr val="FFC000"/>
                </a:solidFill>
                <a:latin typeface="Century Gothic" panose="020B0502020202020204" pitchFamily="34" charset="0"/>
              </a:rPr>
              <a:t>Asset Management:</a:t>
            </a:r>
          </a:p>
          <a:p>
            <a:pPr lvl="0"/>
            <a:r>
              <a:rPr lang="en-US" sz="1200" dirty="0">
                <a:solidFill>
                  <a:srgbClr val="FFC000"/>
                </a:solidFill>
                <a:latin typeface="Century Gothic" panose="020B0502020202020204" pitchFamily="34" charset="0"/>
              </a:rPr>
              <a:t>Oversight of property performance, tenant relations, and maintenance.</a:t>
            </a:r>
          </a:p>
        </p:txBody>
      </p:sp>
      <p:sp>
        <p:nvSpPr>
          <p:cNvPr id="22" name="Rectangle 21">
            <a:extLst>
              <a:ext uri="{FF2B5EF4-FFF2-40B4-BE49-F238E27FC236}">
                <a16:creationId xmlns:a16="http://schemas.microsoft.com/office/drawing/2014/main" id="{B5FA43C8-2F3C-4B5D-AAEF-F24DCD490E68}"/>
              </a:ext>
            </a:extLst>
          </p:cNvPr>
          <p:cNvSpPr/>
          <p:nvPr/>
        </p:nvSpPr>
        <p:spPr>
          <a:xfrm>
            <a:off x="7176856" y="2254225"/>
            <a:ext cx="4372993" cy="2454697"/>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bg1"/>
                </a:solidFill>
                <a:latin typeface="Century Gothic" panose="020B0502020202020204" pitchFamily="34" charset="0"/>
              </a:rPr>
              <a:t>PROPERTY MANAGEMENT (VIA TRUSTED PARTNER) </a:t>
            </a:r>
            <a:endParaRPr lang="en-US" sz="1400" dirty="0">
              <a:solidFill>
                <a:schemeClr val="bg1"/>
              </a:solidFill>
              <a:latin typeface="Century Gothic" panose="020B0502020202020204" pitchFamily="34" charset="0"/>
            </a:endParaRPr>
          </a:p>
          <a:p>
            <a:endParaRPr lang="en-US" sz="1200" dirty="0">
              <a:solidFill>
                <a:srgbClr val="FFC000"/>
              </a:solidFill>
              <a:latin typeface="Century Gothic" panose="020B0502020202020204" pitchFamily="34" charset="0"/>
            </a:endParaRPr>
          </a:p>
          <a:p>
            <a:r>
              <a:rPr lang="en-US" sz="1200" dirty="0">
                <a:solidFill>
                  <a:srgbClr val="FFC000"/>
                </a:solidFill>
                <a:latin typeface="Century Gothic" panose="020B0502020202020204" pitchFamily="34" charset="0"/>
              </a:rPr>
              <a:t>Connecting landlords with certified property management firms for seamless lease management, maintenance, and compliance</a:t>
            </a:r>
          </a:p>
        </p:txBody>
      </p:sp>
    </p:spTree>
    <p:extLst>
      <p:ext uri="{BB962C8B-B14F-4D97-AF65-F5344CB8AC3E}">
        <p14:creationId xmlns:p14="http://schemas.microsoft.com/office/powerpoint/2010/main" val="41808074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351096" y="251070"/>
            <a:ext cx="9782764" cy="553998"/>
          </a:xfrm>
          <a:prstGeom prst="rect">
            <a:avLst/>
          </a:prstGeom>
          <a:noFill/>
        </p:spPr>
        <p:txBody>
          <a:bodyPr wrap="square" rtlCol="0">
            <a:spAutoFit/>
            <a:scene3d>
              <a:camera prst="orthographicFront"/>
              <a:lightRig rig="threePt" dir="t"/>
            </a:scene3d>
            <a:sp3d extrusionH="57150">
              <a:bevelT w="38100" h="38100"/>
            </a:sp3d>
          </a:bodyPr>
          <a:lstStyle/>
          <a:p>
            <a:r>
              <a:rPr lang="en-US" sz="3000" dirty="0">
                <a:ln w="19050">
                  <a:noFill/>
                </a:ln>
                <a:solidFill>
                  <a:srgbClr val="FFC000"/>
                </a:solidFill>
                <a:latin typeface="ASTERA" panose="02000500000000000000" pitchFamily="2" charset="0"/>
              </a:rPr>
              <a:t>DPD Security and security Framework</a:t>
            </a:r>
          </a:p>
        </p:txBody>
      </p:sp>
      <p:sp>
        <p:nvSpPr>
          <p:cNvPr id="12" name="Rectangle 11">
            <a:extLst>
              <a:ext uri="{FF2B5EF4-FFF2-40B4-BE49-F238E27FC236}">
                <a16:creationId xmlns:a16="http://schemas.microsoft.com/office/drawing/2014/main" id="{1DA4570A-7CF0-4A57-BE83-CEB1BE426A02}"/>
              </a:ext>
            </a:extLst>
          </p:cNvPr>
          <p:cNvSpPr/>
          <p:nvPr/>
        </p:nvSpPr>
        <p:spPr>
          <a:xfrm>
            <a:off x="426128" y="698216"/>
            <a:ext cx="6063449" cy="1995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Our commitment to security is embedded in every transaction:</a:t>
            </a:r>
          </a:p>
        </p:txBody>
      </p:sp>
      <p:sp>
        <p:nvSpPr>
          <p:cNvPr id="22" name="Rectangle 21">
            <a:extLst>
              <a:ext uri="{FF2B5EF4-FFF2-40B4-BE49-F238E27FC236}">
                <a16:creationId xmlns:a16="http://schemas.microsoft.com/office/drawing/2014/main" id="{B5FA43C8-2F3C-4B5D-AAEF-F24DCD490E68}"/>
              </a:ext>
            </a:extLst>
          </p:cNvPr>
          <p:cNvSpPr/>
          <p:nvPr/>
        </p:nvSpPr>
        <p:spPr>
          <a:xfrm>
            <a:off x="436485" y="943247"/>
            <a:ext cx="3669437" cy="2736548"/>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entury Gothic" panose="020B0502020202020204" pitchFamily="34" charset="0"/>
              </a:rPr>
              <a:t>REGULATORY COMPLIANCE &amp; TRANSPARENCY</a:t>
            </a:r>
            <a:endParaRPr lang="en-US" sz="1200" dirty="0">
              <a:solidFill>
                <a:schemeClr val="bg1"/>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RERA GOVERNANCE:</a:t>
            </a:r>
            <a:r>
              <a:rPr lang="en-US" sz="1200" dirty="0">
                <a:solidFill>
                  <a:schemeClr val="bg1"/>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All our brokers are </a:t>
            </a:r>
            <a:r>
              <a:rPr lang="en-US" sz="1200" b="1" dirty="0">
                <a:solidFill>
                  <a:srgbClr val="FFC000"/>
                </a:solidFill>
                <a:latin typeface="Century Gothic" panose="020B0502020202020204" pitchFamily="34" charset="0"/>
              </a:rPr>
              <a:t>RERA-Certified</a:t>
            </a:r>
            <a:r>
              <a:rPr lang="en-US" sz="1200" dirty="0">
                <a:solidFill>
                  <a:srgbClr val="FFC000"/>
                </a:solidFill>
                <a:latin typeface="Century Gothic" panose="020B0502020202020204" pitchFamily="34" charset="0"/>
              </a:rPr>
              <a:t>, bound by a strict code of ethics.</a:t>
            </a:r>
          </a:p>
          <a:p>
            <a:pPr lvl="0" algn="ctr"/>
            <a:endParaRPr lang="en-US" sz="1200" dirty="0">
              <a:solidFill>
                <a:srgbClr val="FFC000"/>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Escrow Account Compliance:</a:t>
            </a:r>
            <a:r>
              <a:rPr lang="en-US" sz="1200" dirty="0">
                <a:solidFill>
                  <a:schemeClr val="bg1"/>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 off-plan sales, client funds are only transferred to the developer’s </a:t>
            </a:r>
            <a:r>
              <a:rPr lang="en-US" sz="1200" b="1" dirty="0">
                <a:solidFill>
                  <a:srgbClr val="FFC000"/>
                </a:solidFill>
                <a:latin typeface="Century Gothic" panose="020B0502020202020204" pitchFamily="34" charset="0"/>
              </a:rPr>
              <a:t>RERA-mandated Escrow Account</a:t>
            </a:r>
            <a:r>
              <a:rPr lang="en-US" sz="1200" dirty="0">
                <a:solidFill>
                  <a:srgbClr val="FFC000"/>
                </a:solidFill>
                <a:latin typeface="Century Gothic" panose="020B0502020202020204" pitchFamily="34" charset="0"/>
              </a:rPr>
              <a:t>, never to third parties.</a:t>
            </a:r>
          </a:p>
          <a:p>
            <a:pPr lvl="0" algn="ctr"/>
            <a:endParaRPr lang="en-US" sz="1200" dirty="0">
              <a:solidFill>
                <a:srgbClr val="FFC000"/>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Full Disclosure:</a:t>
            </a:r>
            <a:r>
              <a:rPr lang="en-US" sz="1200" dirty="0">
                <a:solidFill>
                  <a:schemeClr val="bg1"/>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 mandate clear disclosure of all fees, property flaws, and contractual obligations.</a:t>
            </a:r>
          </a:p>
        </p:txBody>
      </p:sp>
      <p:sp>
        <p:nvSpPr>
          <p:cNvPr id="15" name="Rectangle 14">
            <a:extLst>
              <a:ext uri="{FF2B5EF4-FFF2-40B4-BE49-F238E27FC236}">
                <a16:creationId xmlns:a16="http://schemas.microsoft.com/office/drawing/2014/main" id="{39D97873-F4A1-4EE1-BA5F-C8E89CFE85E0}"/>
              </a:ext>
            </a:extLst>
          </p:cNvPr>
          <p:cNvSpPr/>
          <p:nvPr/>
        </p:nvSpPr>
        <p:spPr>
          <a:xfrm>
            <a:off x="4209496" y="943246"/>
            <a:ext cx="3505199" cy="2736549"/>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entury Gothic" panose="020B0502020202020204" pitchFamily="34" charset="0"/>
              </a:rPr>
              <a:t>RIGOROUS DUE DILIGENCE PROCESS TITLE DEED VERIFICATION:</a:t>
            </a:r>
          </a:p>
          <a:p>
            <a:pPr lvl="0" algn="ctr"/>
            <a:r>
              <a:rPr lang="en-US" sz="1200" dirty="0">
                <a:solidFill>
                  <a:srgbClr val="FFC000"/>
                </a:solidFill>
                <a:latin typeface="Century Gothic" panose="020B0502020202020204" pitchFamily="34" charset="0"/>
              </a:rPr>
              <a:t>Confirmation of ownership and any encumbrances via official government portals (DLC, Dubai REST, etc.).</a:t>
            </a:r>
          </a:p>
          <a:p>
            <a:pPr lvl="0" algn="ctr"/>
            <a:endParaRPr lang="en-US" sz="1200" dirty="0">
              <a:solidFill>
                <a:srgbClr val="FFC000"/>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Developer &amp; Project Vetting:</a:t>
            </a:r>
            <a:r>
              <a:rPr lang="en-US" sz="1200" dirty="0">
                <a:solidFill>
                  <a:schemeClr val="bg1"/>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Off-plan projects undergo a strict viability check of the developer’s financial health, delivery history, and project approvals.</a:t>
            </a:r>
          </a:p>
          <a:p>
            <a:pPr lvl="0" algn="ctr"/>
            <a:endParaRPr lang="en-US" sz="1200" dirty="0">
              <a:solidFill>
                <a:srgbClr val="FFC000"/>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Technical Audit (Optional):</a:t>
            </a:r>
            <a:r>
              <a:rPr lang="en-US" sz="1200" dirty="0">
                <a:solidFill>
                  <a:schemeClr val="bg1"/>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Coordination with certified inspectors for pre-purchase building condition reports.</a:t>
            </a:r>
          </a:p>
        </p:txBody>
      </p:sp>
      <p:sp>
        <p:nvSpPr>
          <p:cNvPr id="18" name="Rectangle 17">
            <a:extLst>
              <a:ext uri="{FF2B5EF4-FFF2-40B4-BE49-F238E27FC236}">
                <a16:creationId xmlns:a16="http://schemas.microsoft.com/office/drawing/2014/main" id="{FF03B8A7-D0E4-4FDC-91DA-58F02A9BA98C}"/>
              </a:ext>
            </a:extLst>
          </p:cNvPr>
          <p:cNvSpPr/>
          <p:nvPr/>
        </p:nvSpPr>
        <p:spPr>
          <a:xfrm>
            <a:off x="7803473" y="943245"/>
            <a:ext cx="3848470" cy="2736550"/>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TRANSACTION SECURITY &amp; LEGAL ASSURANCE SECURE DOCUMENTATION:</a:t>
            </a:r>
            <a:r>
              <a:rPr lang="en-US" sz="1200" dirty="0">
                <a:latin typeface="Century Gothic" panose="020B0502020202020204" pitchFamily="34" charset="0"/>
              </a:rPr>
              <a:t> </a:t>
            </a:r>
          </a:p>
          <a:p>
            <a:pPr lvl="0" algn="ctr"/>
            <a:r>
              <a:rPr lang="en-US" sz="1200" dirty="0">
                <a:solidFill>
                  <a:srgbClr val="FFC000"/>
                </a:solidFill>
                <a:latin typeface="Century Gothic" panose="020B0502020202020204" pitchFamily="34" charset="0"/>
              </a:rPr>
              <a:t>Use of standard RERA formulated contracts (e.g., Form F for brokerage, MOA for sales).</a:t>
            </a:r>
          </a:p>
          <a:p>
            <a:pPr lvl="0" algn="ctr"/>
            <a:endParaRPr lang="en-US" sz="1200" dirty="0">
              <a:solidFill>
                <a:srgbClr val="FFC000"/>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Legal Partnerships:</a:t>
            </a:r>
            <a:r>
              <a:rPr lang="en-US" sz="1200" dirty="0">
                <a:solidFill>
                  <a:srgbClr val="FFC000"/>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Collaboration with esteemed legal firms for contract review, especially for high value or complex transactions.</a:t>
            </a:r>
          </a:p>
          <a:p>
            <a:pPr lvl="0" algn="ctr"/>
            <a:endParaRPr lang="en-US" sz="1200" dirty="0">
              <a:solidFill>
                <a:schemeClr val="bg1"/>
              </a:solidFill>
              <a:latin typeface="Century Gothic" panose="020B0502020202020204" pitchFamily="34" charset="0"/>
            </a:endParaRPr>
          </a:p>
          <a:p>
            <a:pPr lvl="0" algn="ctr"/>
            <a:r>
              <a:rPr lang="en-US" sz="1200" b="1" dirty="0">
                <a:solidFill>
                  <a:schemeClr val="bg1"/>
                </a:solidFill>
                <a:latin typeface="Century Gothic" panose="020B0502020202020204" pitchFamily="34" charset="0"/>
              </a:rPr>
              <a:t>Process Oversight:</a:t>
            </a:r>
            <a:r>
              <a:rPr lang="en-US" sz="1200" dirty="0">
                <a:solidFill>
                  <a:schemeClr val="bg1"/>
                </a:solidFill>
                <a:latin typeface="Century Gothic" panose="020B0502020202020204" pitchFamily="34" charset="0"/>
              </a:rPr>
              <a:t> </a:t>
            </a:r>
          </a:p>
          <a:p>
            <a:pPr lvl="0" algn="ctr"/>
            <a:r>
              <a:rPr lang="en-US" sz="1200" dirty="0">
                <a:solidFill>
                  <a:srgbClr val="FFC000"/>
                </a:solidFill>
                <a:latin typeface="Century Gothic" panose="020B0502020202020204" pitchFamily="34" charset="0"/>
              </a:rPr>
              <a:t>We guide clients through every legal step from signing the MOA to title deed transfer and registration with the Land Department.</a:t>
            </a:r>
          </a:p>
        </p:txBody>
      </p:sp>
      <p:sp>
        <p:nvSpPr>
          <p:cNvPr id="19" name="Rectangle 18">
            <a:extLst>
              <a:ext uri="{FF2B5EF4-FFF2-40B4-BE49-F238E27FC236}">
                <a16:creationId xmlns:a16="http://schemas.microsoft.com/office/drawing/2014/main" id="{780ACE7E-91BE-4AEB-9C97-A7DE2F818972}"/>
              </a:ext>
            </a:extLst>
          </p:cNvPr>
          <p:cNvSpPr/>
          <p:nvPr/>
        </p:nvSpPr>
        <p:spPr>
          <a:xfrm>
            <a:off x="2416962" y="3763850"/>
            <a:ext cx="9234981" cy="1872433"/>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CLIENT CENTRIC ETHICS</a:t>
            </a:r>
          </a:p>
          <a:p>
            <a:pPr algn="ctr"/>
            <a:endParaRPr lang="en-US" sz="1200" dirty="0">
              <a:latin typeface="Century Gothic" panose="020B0502020202020204" pitchFamily="34" charset="0"/>
            </a:endParaRPr>
          </a:p>
          <a:p>
            <a:pPr lvl="0" algn="ctr"/>
            <a:r>
              <a:rPr lang="en-US" sz="1200" b="1" dirty="0">
                <a:latin typeface="Century Gothic" panose="020B0502020202020204" pitchFamily="34" charset="0"/>
              </a:rPr>
              <a:t>Conflict-Free Advice:</a:t>
            </a:r>
            <a:r>
              <a:rPr lang="en-US" sz="1200" dirty="0">
                <a:latin typeface="Century Gothic" panose="020B0502020202020204" pitchFamily="34" charset="0"/>
              </a:rPr>
              <a:t> </a:t>
            </a:r>
          </a:p>
          <a:p>
            <a:pPr lvl="0" algn="ctr"/>
            <a:r>
              <a:rPr lang="en-US" sz="1200" dirty="0">
                <a:solidFill>
                  <a:srgbClr val="FFC000"/>
                </a:solidFill>
                <a:latin typeface="Century Gothic" panose="020B0502020202020204" pitchFamily="34" charset="0"/>
              </a:rPr>
              <a:t>Our recommendations are based on client goals, not internal incentives.</a:t>
            </a:r>
          </a:p>
          <a:p>
            <a:pPr lvl="0" algn="ctr"/>
            <a:endParaRPr lang="en-US" sz="1200" dirty="0">
              <a:latin typeface="Century Gothic" panose="020B0502020202020204" pitchFamily="34" charset="0"/>
            </a:endParaRPr>
          </a:p>
          <a:p>
            <a:pPr lvl="0" algn="ctr"/>
            <a:r>
              <a:rPr lang="en-US" sz="1200" b="1" dirty="0">
                <a:latin typeface="Century Gothic" panose="020B0502020202020204" pitchFamily="34" charset="0"/>
              </a:rPr>
              <a:t>Data Confidentiality:</a:t>
            </a:r>
            <a:r>
              <a:rPr lang="en-US" sz="1200" dirty="0">
                <a:latin typeface="Century Gothic" panose="020B0502020202020204" pitchFamily="34" charset="0"/>
              </a:rPr>
              <a:t> </a:t>
            </a:r>
          </a:p>
          <a:p>
            <a:pPr lvl="0" algn="ctr"/>
            <a:r>
              <a:rPr lang="en-US" sz="1200" dirty="0">
                <a:solidFill>
                  <a:srgbClr val="FFC000"/>
                </a:solidFill>
                <a:latin typeface="Century Gothic" panose="020B0502020202020204" pitchFamily="34" charset="0"/>
              </a:rPr>
              <a:t>Strict protocols to protect client information.</a:t>
            </a:r>
          </a:p>
          <a:p>
            <a:pPr lvl="0" algn="ctr"/>
            <a:endParaRPr lang="en-US" sz="1200" dirty="0">
              <a:latin typeface="Century Gothic" panose="020B0502020202020204" pitchFamily="34" charset="0"/>
            </a:endParaRPr>
          </a:p>
          <a:p>
            <a:pPr lvl="0" algn="ctr"/>
            <a:r>
              <a:rPr lang="en-US" sz="1200" b="1" dirty="0">
                <a:latin typeface="Century Gothic" panose="020B0502020202020204" pitchFamily="34" charset="0"/>
              </a:rPr>
              <a:t>After-Sales Support:</a:t>
            </a:r>
            <a:r>
              <a:rPr lang="en-US" sz="1200" dirty="0">
                <a:latin typeface="Century Gothic" panose="020B0502020202020204" pitchFamily="34" charset="0"/>
              </a:rPr>
              <a:t> </a:t>
            </a:r>
          </a:p>
          <a:p>
            <a:pPr lvl="0" algn="ctr"/>
            <a:r>
              <a:rPr lang="en-US" sz="1200" dirty="0">
                <a:solidFill>
                  <a:srgbClr val="FFC000"/>
                </a:solidFill>
                <a:latin typeface="Century Gothic" panose="020B0502020202020204" pitchFamily="34" charset="0"/>
              </a:rPr>
              <a:t>Continued assistance post-transaction for handovers, utility connections, and initial setup.</a:t>
            </a:r>
          </a:p>
        </p:txBody>
      </p:sp>
    </p:spTree>
    <p:extLst>
      <p:ext uri="{BB962C8B-B14F-4D97-AF65-F5344CB8AC3E}">
        <p14:creationId xmlns:p14="http://schemas.microsoft.com/office/powerpoint/2010/main" val="153416627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592058" y="213474"/>
            <a:ext cx="11007883" cy="553998"/>
          </a:xfrm>
          <a:prstGeom prst="rect">
            <a:avLst/>
          </a:prstGeom>
          <a:noFill/>
        </p:spPr>
        <p:txBody>
          <a:bodyPr wrap="square" rtlCol="0">
            <a:spAutoFit/>
            <a:scene3d>
              <a:camera prst="orthographicFront"/>
              <a:lightRig rig="threePt" dir="t"/>
            </a:scene3d>
            <a:sp3d extrusionH="57150">
              <a:bevelT w="38100" h="38100"/>
            </a:sp3d>
          </a:bodyPr>
          <a:lstStyle/>
          <a:p>
            <a:r>
              <a:rPr lang="en-US" sz="3000" dirty="0">
                <a:ln w="19050">
                  <a:noFill/>
                </a:ln>
                <a:solidFill>
                  <a:srgbClr val="FFC000"/>
                </a:solidFill>
                <a:latin typeface="ASTERA" panose="02000500000000000000" pitchFamily="2" charset="0"/>
              </a:rPr>
              <a:t>Our projects portfolio and market focus</a:t>
            </a:r>
          </a:p>
        </p:txBody>
      </p:sp>
      <p:sp>
        <p:nvSpPr>
          <p:cNvPr id="12" name="Rectangle 11">
            <a:extLst>
              <a:ext uri="{FF2B5EF4-FFF2-40B4-BE49-F238E27FC236}">
                <a16:creationId xmlns:a16="http://schemas.microsoft.com/office/drawing/2014/main" id="{1DA4570A-7CF0-4A57-BE83-CEB1BE426A02}"/>
              </a:ext>
            </a:extLst>
          </p:cNvPr>
          <p:cNvSpPr/>
          <p:nvPr/>
        </p:nvSpPr>
        <p:spPr>
          <a:xfrm>
            <a:off x="671370" y="731259"/>
            <a:ext cx="10709803" cy="1248462"/>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C000"/>
                </a:solidFill>
                <a:latin typeface="Century Gothic" panose="020B0502020202020204" pitchFamily="34" charset="0"/>
              </a:rPr>
              <a:t>We focus on quality over quantity, partnering with </a:t>
            </a:r>
            <a:r>
              <a:rPr lang="en-US" sz="1200" b="1" dirty="0">
                <a:solidFill>
                  <a:srgbClr val="FFC000"/>
                </a:solidFill>
                <a:latin typeface="Century Gothic" panose="020B0502020202020204" pitchFamily="34" charset="0"/>
              </a:rPr>
              <a:t>GRADE A DEVELOPERS</a:t>
            </a:r>
            <a:r>
              <a:rPr lang="en-US" sz="1200" dirty="0">
                <a:solidFill>
                  <a:srgbClr val="FFC000"/>
                </a:solidFill>
                <a:latin typeface="Century Gothic" panose="020B0502020202020204" pitchFamily="34" charset="0"/>
              </a:rPr>
              <a:t> such as </a:t>
            </a:r>
          </a:p>
          <a:p>
            <a:pPr algn="ctr"/>
            <a:r>
              <a:rPr lang="en-US" sz="1200" b="1" dirty="0">
                <a:solidFill>
                  <a:schemeClr val="bg1"/>
                </a:solidFill>
                <a:latin typeface="Century Gothic" panose="020B0502020202020204" pitchFamily="34" charset="0"/>
              </a:rPr>
              <a:t>EMAAR</a:t>
            </a:r>
          </a:p>
          <a:p>
            <a:pPr algn="ctr"/>
            <a:r>
              <a:rPr lang="en-US" sz="1200" b="1" dirty="0">
                <a:solidFill>
                  <a:schemeClr val="bg1"/>
                </a:solidFill>
                <a:latin typeface="Century Gothic" panose="020B0502020202020204" pitchFamily="34" charset="0"/>
              </a:rPr>
              <a:t>NAKHEEL</a:t>
            </a:r>
          </a:p>
          <a:p>
            <a:pPr algn="ctr"/>
            <a:r>
              <a:rPr lang="en-US" sz="1200" b="1" dirty="0">
                <a:solidFill>
                  <a:schemeClr val="bg1"/>
                </a:solidFill>
                <a:latin typeface="Century Gothic" panose="020B0502020202020204" pitchFamily="34" charset="0"/>
              </a:rPr>
              <a:t>MERAAS</a:t>
            </a:r>
          </a:p>
          <a:p>
            <a:pPr algn="ctr"/>
            <a:r>
              <a:rPr lang="en-US" sz="1200" b="1" dirty="0">
                <a:solidFill>
                  <a:schemeClr val="bg1"/>
                </a:solidFill>
                <a:latin typeface="Century Gothic" panose="020B0502020202020204" pitchFamily="34" charset="0"/>
              </a:rPr>
              <a:t>ALDAR</a:t>
            </a:r>
          </a:p>
          <a:p>
            <a:pPr algn="ctr"/>
            <a:r>
              <a:rPr lang="en-US" sz="1200" dirty="0">
                <a:solidFill>
                  <a:srgbClr val="FFC000"/>
                </a:solidFill>
                <a:latin typeface="Century Gothic" panose="020B0502020202020204" pitchFamily="34" charset="0"/>
              </a:rPr>
              <a:t>and select reputable private developers.</a:t>
            </a:r>
          </a:p>
        </p:txBody>
      </p:sp>
      <p:sp>
        <p:nvSpPr>
          <p:cNvPr id="15" name="Rectangle 14">
            <a:extLst>
              <a:ext uri="{FF2B5EF4-FFF2-40B4-BE49-F238E27FC236}">
                <a16:creationId xmlns:a16="http://schemas.microsoft.com/office/drawing/2014/main" id="{A41599DE-E3FA-4309-B797-9B55D0D14D36}"/>
              </a:ext>
            </a:extLst>
          </p:cNvPr>
          <p:cNvSpPr/>
          <p:nvPr/>
        </p:nvSpPr>
        <p:spPr>
          <a:xfrm>
            <a:off x="2423043" y="2155324"/>
            <a:ext cx="3116623" cy="1779333"/>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Century Gothic" panose="020B0502020202020204" pitchFamily="34" charset="0"/>
              </a:rPr>
              <a:t>OUR OFFPLAN PROJECTS</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PRIME RESIDENTIAL APARTMENTS</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VILLAS</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COMMERCIAL UNITS</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DUBAI CREEK HARBOR</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MOHAMMED BIN RASHID CITY </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YAS ISLAND</a:t>
            </a:r>
          </a:p>
          <a:p>
            <a:pPr marL="171450" indent="-171450" algn="just">
              <a:buFont typeface="Arial" panose="020B0604020202020204" pitchFamily="34" charset="0"/>
              <a:buChar char="•"/>
            </a:pPr>
            <a:r>
              <a:rPr lang="en-US" sz="1200" dirty="0">
                <a:solidFill>
                  <a:srgbClr val="FFC000"/>
                </a:solidFill>
                <a:latin typeface="Century Gothic" panose="020B0502020202020204" pitchFamily="34" charset="0"/>
              </a:rPr>
              <a:t>REEM ISLAND</a:t>
            </a:r>
            <a:endParaRPr lang="en-US" sz="1200" b="1" dirty="0">
              <a:solidFill>
                <a:srgbClr val="FFC000"/>
              </a:solidFill>
              <a:latin typeface="Century Gothic" panose="020B0502020202020204" pitchFamily="34" charset="0"/>
            </a:endParaRPr>
          </a:p>
        </p:txBody>
      </p:sp>
      <p:sp>
        <p:nvSpPr>
          <p:cNvPr id="18" name="Rectangle 17">
            <a:extLst>
              <a:ext uri="{FF2B5EF4-FFF2-40B4-BE49-F238E27FC236}">
                <a16:creationId xmlns:a16="http://schemas.microsoft.com/office/drawing/2014/main" id="{1A56F843-5564-4963-81F2-9759245AF145}"/>
              </a:ext>
            </a:extLst>
          </p:cNvPr>
          <p:cNvSpPr/>
          <p:nvPr/>
        </p:nvSpPr>
        <p:spPr>
          <a:xfrm>
            <a:off x="5672831" y="2161330"/>
            <a:ext cx="5708342" cy="1585047"/>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Century Gothic" panose="020B0502020202020204" pitchFamily="34" charset="0"/>
              </a:rPr>
              <a:t>SECONDARY MARKET FOCUS</a:t>
            </a:r>
          </a:p>
          <a:p>
            <a:r>
              <a:rPr lang="en-US" sz="1200" dirty="0">
                <a:solidFill>
                  <a:srgbClr val="FFC000"/>
                </a:solidFill>
                <a:latin typeface="Century Gothic" panose="020B0502020202020204" pitchFamily="34" charset="0"/>
              </a:rPr>
              <a:t>Established communities known for liquidity and stable returns</a:t>
            </a:r>
          </a:p>
          <a:p>
            <a:pPr marL="171450" indent="-171450">
              <a:buFont typeface="Arial" panose="020B0604020202020204" pitchFamily="34" charset="0"/>
              <a:buChar char="•"/>
            </a:pPr>
            <a:r>
              <a:rPr lang="en-US" sz="1200" dirty="0">
                <a:solidFill>
                  <a:srgbClr val="FFC000"/>
                </a:solidFill>
                <a:latin typeface="Century Gothic" panose="020B0502020202020204" pitchFamily="34" charset="0"/>
              </a:rPr>
              <a:t>DOWNTOWN DUBAI</a:t>
            </a:r>
          </a:p>
          <a:p>
            <a:pPr marL="171450" indent="-171450">
              <a:buFont typeface="Arial" panose="020B0604020202020204" pitchFamily="34" charset="0"/>
              <a:buChar char="•"/>
            </a:pPr>
            <a:r>
              <a:rPr lang="en-US" sz="1200" dirty="0">
                <a:solidFill>
                  <a:srgbClr val="FFC000"/>
                </a:solidFill>
                <a:latin typeface="Century Gothic" panose="020B0502020202020204" pitchFamily="34" charset="0"/>
              </a:rPr>
              <a:t>DUBAI MARINA</a:t>
            </a:r>
          </a:p>
          <a:p>
            <a:pPr marL="171450" indent="-171450">
              <a:buFont typeface="Arial" panose="020B0604020202020204" pitchFamily="34" charset="0"/>
              <a:buChar char="•"/>
            </a:pPr>
            <a:r>
              <a:rPr lang="en-US" sz="1200" dirty="0">
                <a:solidFill>
                  <a:srgbClr val="FFC000"/>
                </a:solidFill>
                <a:latin typeface="Century Gothic" panose="020B0502020202020204" pitchFamily="34" charset="0"/>
              </a:rPr>
              <a:t>PALM JUMEIRAH</a:t>
            </a:r>
          </a:p>
          <a:p>
            <a:pPr marL="171450" indent="-171450">
              <a:buFont typeface="Arial" panose="020B0604020202020204" pitchFamily="34" charset="0"/>
              <a:buChar char="•"/>
            </a:pPr>
            <a:r>
              <a:rPr lang="en-US" sz="1200" dirty="0">
                <a:solidFill>
                  <a:srgbClr val="FFC000"/>
                </a:solidFill>
                <a:latin typeface="Century Gothic" panose="020B0502020202020204" pitchFamily="34" charset="0"/>
              </a:rPr>
              <a:t>SAADIYAT ISLAND</a:t>
            </a:r>
          </a:p>
          <a:p>
            <a:pPr marL="171450" indent="-171450">
              <a:buFont typeface="Arial" panose="020B0604020202020204" pitchFamily="34" charset="0"/>
              <a:buChar char="•"/>
            </a:pPr>
            <a:r>
              <a:rPr lang="en-US" sz="1200" dirty="0">
                <a:solidFill>
                  <a:srgbClr val="FFC000"/>
                </a:solidFill>
                <a:latin typeface="Century Gothic" panose="020B0502020202020204" pitchFamily="34" charset="0"/>
              </a:rPr>
              <a:t>AL REEM ISLAND</a:t>
            </a:r>
          </a:p>
        </p:txBody>
      </p:sp>
    </p:spTree>
    <p:extLst>
      <p:ext uri="{BB962C8B-B14F-4D97-AF65-F5344CB8AC3E}">
        <p14:creationId xmlns:p14="http://schemas.microsoft.com/office/powerpoint/2010/main" val="337816995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2623350" y="1248775"/>
            <a:ext cx="8842159" cy="1231106"/>
          </a:xfrm>
          <a:prstGeom prst="rect">
            <a:avLst/>
          </a:prstGeom>
          <a:solidFill>
            <a:schemeClr val="tx1">
              <a:lumMod val="85000"/>
              <a:lumOff val="15000"/>
            </a:schemeClr>
          </a:solidFill>
          <a:ln>
            <a:solidFill>
              <a:srgbClr val="FFC000"/>
            </a:solidFill>
          </a:ln>
        </p:spPr>
        <p:txBody>
          <a:bodyPr wrap="square" rtlCol="0">
            <a:spAutoFit/>
            <a:scene3d>
              <a:camera prst="orthographicFront"/>
              <a:lightRig rig="threePt" dir="t"/>
            </a:scene3d>
            <a:sp3d extrusionH="57150">
              <a:bevelT w="38100" h="38100"/>
            </a:sp3d>
          </a:bodyPr>
          <a:lstStyle/>
          <a:p>
            <a:pPr algn="ctr"/>
            <a:r>
              <a:rPr lang="en-US" sz="3200" dirty="0">
                <a:ln w="19050">
                  <a:noFill/>
                </a:ln>
                <a:solidFill>
                  <a:srgbClr val="FFC000"/>
                </a:solidFill>
                <a:latin typeface="ASTERA" panose="02000500000000000000" pitchFamily="2" charset="0"/>
              </a:rPr>
              <a:t>Why Clients Trust </a:t>
            </a:r>
          </a:p>
          <a:p>
            <a:pPr algn="ctr"/>
            <a:r>
              <a:rPr lang="en-US" sz="4200" dirty="0">
                <a:ln w="19050">
                  <a:noFill/>
                </a:ln>
                <a:solidFill>
                  <a:srgbClr val="FFC000"/>
                </a:solidFill>
                <a:latin typeface="ASTERA" panose="02000500000000000000" pitchFamily="2" charset="0"/>
              </a:rPr>
              <a:t>DPD Real Estate LLC</a:t>
            </a:r>
          </a:p>
        </p:txBody>
      </p:sp>
      <p:graphicFrame>
        <p:nvGraphicFramePr>
          <p:cNvPr id="5" name="Table 4">
            <a:extLst>
              <a:ext uri="{FF2B5EF4-FFF2-40B4-BE49-F238E27FC236}">
                <a16:creationId xmlns:a16="http://schemas.microsoft.com/office/drawing/2014/main" id="{BA91C11B-A549-4A83-B86D-3D49CFEDEC41}"/>
              </a:ext>
            </a:extLst>
          </p:cNvPr>
          <p:cNvGraphicFramePr>
            <a:graphicFrameLocks noGrp="1"/>
          </p:cNvGraphicFramePr>
          <p:nvPr>
            <p:extLst>
              <p:ext uri="{D42A27DB-BD31-4B8C-83A1-F6EECF244321}">
                <p14:modId xmlns:p14="http://schemas.microsoft.com/office/powerpoint/2010/main" val="2680642413"/>
              </p:ext>
            </p:extLst>
          </p:nvPr>
        </p:nvGraphicFramePr>
        <p:xfrm>
          <a:off x="2623351" y="2479881"/>
          <a:ext cx="8842159" cy="2358358"/>
        </p:xfrm>
        <a:graphic>
          <a:graphicData uri="http://schemas.openxmlformats.org/drawingml/2006/table">
            <a:tbl>
              <a:tblPr firstRow="1" bandRow="1">
                <a:tableStyleId>{ED083AE6-46FA-4A59-8FB0-9F97EB10719F}</a:tableStyleId>
              </a:tblPr>
              <a:tblGrid>
                <a:gridCol w="1514291">
                  <a:extLst>
                    <a:ext uri="{9D8B030D-6E8A-4147-A177-3AD203B41FA5}">
                      <a16:colId xmlns:a16="http://schemas.microsoft.com/office/drawing/2014/main" val="4152406605"/>
                    </a:ext>
                  </a:extLst>
                </a:gridCol>
                <a:gridCol w="7327868">
                  <a:extLst>
                    <a:ext uri="{9D8B030D-6E8A-4147-A177-3AD203B41FA5}">
                      <a16:colId xmlns:a16="http://schemas.microsoft.com/office/drawing/2014/main" val="1061195216"/>
                    </a:ext>
                  </a:extLst>
                </a:gridCol>
              </a:tblGrid>
              <a:tr h="350405">
                <a:tc>
                  <a:txBody>
                    <a:bodyPr/>
                    <a:lstStyle/>
                    <a:p>
                      <a:pPr algn="l"/>
                      <a:r>
                        <a:rPr lang="en-US" sz="1200" b="1" kern="1200" dirty="0">
                          <a:solidFill>
                            <a:schemeClr val="tx1"/>
                          </a:solidFill>
                          <a:effectLst/>
                          <a:latin typeface="Century Gothic" panose="020B0502020202020204" pitchFamily="34" charset="0"/>
                          <a:ea typeface="+mn-ea"/>
                          <a:cs typeface="+mn-cs"/>
                        </a:rPr>
                        <a:t>PILLAR</a:t>
                      </a:r>
                      <a:endParaRPr lang="en-US" sz="1200" dirty="0">
                        <a:ln>
                          <a:solidFill>
                            <a:srgbClr val="FFC000"/>
                          </a:solidFill>
                        </a:ln>
                        <a:solidFill>
                          <a:srgbClr val="FFC000"/>
                        </a:solidFill>
                        <a:latin typeface="Century Gothic" panose="020B0502020202020204" pitchFamily="34" charset="0"/>
                      </a:endParaRPr>
                    </a:p>
                  </a:txBody>
                  <a:tcPr>
                    <a:solidFill>
                      <a:srgbClr val="FFC000"/>
                    </a:solidFill>
                  </a:tcPr>
                </a:tc>
                <a:tc>
                  <a:txBody>
                    <a:bodyPr/>
                    <a:lstStyle/>
                    <a:p>
                      <a:pPr algn="l"/>
                      <a:r>
                        <a:rPr lang="en-US" sz="1200" b="1" kern="1200" dirty="0">
                          <a:solidFill>
                            <a:schemeClr val="tx1"/>
                          </a:solidFill>
                          <a:effectLst/>
                          <a:latin typeface="Century Gothic" panose="020B0502020202020204" pitchFamily="34" charset="0"/>
                          <a:ea typeface="+mn-ea"/>
                          <a:cs typeface="+mn-cs"/>
                        </a:rPr>
                        <a:t>OUR COMMITMENT</a:t>
                      </a:r>
                      <a:endParaRPr lang="en-US" sz="1200" dirty="0">
                        <a:ln>
                          <a:solidFill>
                            <a:srgbClr val="FFC000"/>
                          </a:solidFill>
                        </a:ln>
                        <a:solidFill>
                          <a:srgbClr val="FFC000"/>
                        </a:solidFill>
                        <a:latin typeface="Century Gothic" panose="020B0502020202020204" pitchFamily="34" charset="0"/>
                      </a:endParaRPr>
                    </a:p>
                  </a:txBody>
                  <a:tcPr>
                    <a:solidFill>
                      <a:srgbClr val="FFC000"/>
                    </a:solidFill>
                  </a:tcPr>
                </a:tc>
                <a:extLst>
                  <a:ext uri="{0D108BD9-81ED-4DB2-BD59-A6C34878D82A}">
                    <a16:rowId xmlns:a16="http://schemas.microsoft.com/office/drawing/2014/main" val="3820867602"/>
                  </a:ext>
                </a:extLst>
              </a:tr>
              <a:tr h="536925">
                <a:tc>
                  <a:txBody>
                    <a:bodyPr/>
                    <a:lstStyle/>
                    <a:p>
                      <a:pPr algn="l"/>
                      <a:r>
                        <a:rPr lang="en-US" sz="1200" b="1" kern="1200" dirty="0">
                          <a:solidFill>
                            <a:srgbClr val="FFC000"/>
                          </a:solidFill>
                          <a:effectLst/>
                          <a:latin typeface="Century Gothic" panose="020B0502020202020204" pitchFamily="34" charset="0"/>
                          <a:ea typeface="+mn-ea"/>
                          <a:cs typeface="+mn-cs"/>
                        </a:rPr>
                        <a:t>Integrity</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tc>
                  <a:txBody>
                    <a:bodyPr/>
                    <a:lstStyle/>
                    <a:p>
                      <a:pPr algn="l"/>
                      <a:r>
                        <a:rPr lang="en-US" sz="1200" kern="1200" dirty="0">
                          <a:solidFill>
                            <a:srgbClr val="FFC000"/>
                          </a:solidFill>
                          <a:effectLst/>
                          <a:latin typeface="Century Gothic" panose="020B0502020202020204" pitchFamily="34" charset="0"/>
                          <a:ea typeface="+mn-ea"/>
                          <a:cs typeface="+mn-cs"/>
                        </a:rPr>
                        <a:t>Honest, transparent communication and ethical practice as our non negotiable foundation.</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extLst>
                  <a:ext uri="{0D108BD9-81ED-4DB2-BD59-A6C34878D82A}">
                    <a16:rowId xmlns:a16="http://schemas.microsoft.com/office/drawing/2014/main" val="929173603"/>
                  </a:ext>
                </a:extLst>
              </a:tr>
              <a:tr h="536925">
                <a:tc>
                  <a:txBody>
                    <a:bodyPr/>
                    <a:lstStyle/>
                    <a:p>
                      <a:pPr algn="l"/>
                      <a:r>
                        <a:rPr lang="en-US" sz="1200" b="1" kern="1200" dirty="0">
                          <a:solidFill>
                            <a:srgbClr val="FFC000"/>
                          </a:solidFill>
                          <a:effectLst/>
                          <a:latin typeface="Century Gothic" panose="020B0502020202020204" pitchFamily="34" charset="0"/>
                          <a:ea typeface="+mn-ea"/>
                          <a:cs typeface="+mn-cs"/>
                        </a:rPr>
                        <a:t>Expertise</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tc>
                  <a:txBody>
                    <a:bodyPr/>
                    <a:lstStyle/>
                    <a:p>
                      <a:pPr algn="l"/>
                      <a:r>
                        <a:rPr lang="en-US" sz="1200" kern="1200" dirty="0">
                          <a:solidFill>
                            <a:srgbClr val="FFC000"/>
                          </a:solidFill>
                          <a:effectLst/>
                          <a:latin typeface="Century Gothic" panose="020B0502020202020204" pitchFamily="34" charset="0"/>
                          <a:ea typeface="+mn-ea"/>
                          <a:cs typeface="+mn-cs"/>
                        </a:rPr>
                        <a:t>Deep local market knowledge, certified professionals, and analytical investment insight.</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extLst>
                  <a:ext uri="{0D108BD9-81ED-4DB2-BD59-A6C34878D82A}">
                    <a16:rowId xmlns:a16="http://schemas.microsoft.com/office/drawing/2014/main" val="1989700571"/>
                  </a:ext>
                </a:extLst>
              </a:tr>
              <a:tr h="536925">
                <a:tc>
                  <a:txBody>
                    <a:bodyPr/>
                    <a:lstStyle/>
                    <a:p>
                      <a:pPr algn="l"/>
                      <a:r>
                        <a:rPr lang="en-US" sz="1200" b="1" kern="1200" dirty="0">
                          <a:solidFill>
                            <a:srgbClr val="FFC000"/>
                          </a:solidFill>
                          <a:effectLst/>
                          <a:latin typeface="Century Gothic" panose="020B0502020202020204" pitchFamily="34" charset="0"/>
                          <a:ea typeface="+mn-ea"/>
                          <a:cs typeface="+mn-cs"/>
                        </a:rPr>
                        <a:t>Security</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tc>
                  <a:txBody>
                    <a:bodyPr/>
                    <a:lstStyle/>
                    <a:p>
                      <a:pPr algn="l"/>
                      <a:r>
                        <a:rPr lang="en-US" sz="1200" kern="1200" dirty="0">
                          <a:solidFill>
                            <a:srgbClr val="FFC000"/>
                          </a:solidFill>
                          <a:effectLst/>
                          <a:latin typeface="Century Gothic" panose="020B0502020202020204" pitchFamily="34" charset="0"/>
                          <a:ea typeface="+mn-ea"/>
                          <a:cs typeface="+mn-cs"/>
                        </a:rPr>
                        <a:t>Structural safeguards through regulatory compliance, escrow use, and thorough due diligence.</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extLst>
                  <a:ext uri="{0D108BD9-81ED-4DB2-BD59-A6C34878D82A}">
                    <a16:rowId xmlns:a16="http://schemas.microsoft.com/office/drawing/2014/main" val="3356278392"/>
                  </a:ext>
                </a:extLst>
              </a:tr>
              <a:tr h="397178">
                <a:tc>
                  <a:txBody>
                    <a:bodyPr/>
                    <a:lstStyle/>
                    <a:p>
                      <a:pPr algn="l"/>
                      <a:r>
                        <a:rPr lang="en-US" sz="1200" b="1" kern="1200" dirty="0">
                          <a:solidFill>
                            <a:srgbClr val="FFC000"/>
                          </a:solidFill>
                          <a:effectLst/>
                          <a:latin typeface="Century Gothic" panose="020B0502020202020204" pitchFamily="34" charset="0"/>
                          <a:ea typeface="+mn-ea"/>
                          <a:cs typeface="+mn-cs"/>
                        </a:rPr>
                        <a:t>Service</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tc>
                  <a:txBody>
                    <a:bodyPr/>
                    <a:lstStyle/>
                    <a:p>
                      <a:pPr algn="l"/>
                      <a:r>
                        <a:rPr lang="en-US" sz="1200" kern="1200" dirty="0">
                          <a:solidFill>
                            <a:srgbClr val="FFC000"/>
                          </a:solidFill>
                          <a:effectLst/>
                          <a:latin typeface="Century Gothic" panose="020B0502020202020204" pitchFamily="34" charset="0"/>
                          <a:ea typeface="+mn-ea"/>
                          <a:cs typeface="+mn-cs"/>
                        </a:rPr>
                        <a:t>White-glove, personalized service from initial consultation to beyond the transaction closing.</a:t>
                      </a:r>
                      <a:endParaRPr lang="en-US" sz="1200" dirty="0">
                        <a:ln>
                          <a:solidFill>
                            <a:srgbClr val="FFC000"/>
                          </a:solidFill>
                        </a:ln>
                        <a:solidFill>
                          <a:srgbClr val="FFC000"/>
                        </a:solidFill>
                        <a:latin typeface="Century Gothic" panose="020B0502020202020204" pitchFamily="34" charset="0"/>
                      </a:endParaRPr>
                    </a:p>
                  </a:txBody>
                  <a:tcPr>
                    <a:solidFill>
                      <a:schemeClr val="tx1">
                        <a:lumMod val="85000"/>
                        <a:lumOff val="15000"/>
                      </a:schemeClr>
                    </a:solidFill>
                  </a:tcPr>
                </a:tc>
                <a:extLst>
                  <a:ext uri="{0D108BD9-81ED-4DB2-BD59-A6C34878D82A}">
                    <a16:rowId xmlns:a16="http://schemas.microsoft.com/office/drawing/2014/main" val="1665372756"/>
                  </a:ext>
                </a:extLst>
              </a:tr>
            </a:tbl>
          </a:graphicData>
        </a:graphic>
      </p:graphicFrame>
    </p:spTree>
    <p:extLst>
      <p:ext uri="{BB962C8B-B14F-4D97-AF65-F5344CB8AC3E}">
        <p14:creationId xmlns:p14="http://schemas.microsoft.com/office/powerpoint/2010/main" val="41390558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3000"/>
            <a:lum/>
          </a:blip>
          <a:srcRect/>
          <a:stretch>
            <a:fillRect t="-1000" b="-1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C6CF17AE-399B-46A3-A0AC-A92BFFD20136}"/>
              </a:ext>
            </a:extLst>
          </p:cNvPr>
          <p:cNvSpPr/>
          <p:nvPr/>
        </p:nvSpPr>
        <p:spPr>
          <a:xfrm>
            <a:off x="-293807" y="3934657"/>
            <a:ext cx="2359673" cy="1627867"/>
          </a:xfrm>
          <a:prstGeom prst="roundRect">
            <a:avLst/>
          </a:prstGeom>
          <a:solidFill>
            <a:schemeClr val="bg1"/>
          </a:solidFill>
          <a:ln>
            <a:noFill/>
          </a:ln>
          <a:effectLst>
            <a:glow rad="127000">
              <a:srgbClr val="FFC000">
                <a:alpha val="40000"/>
              </a:srgbClr>
            </a:glow>
            <a:outerShdw blurRad="279400" dist="38100" dir="2700000" algn="tl" rotWithShape="0">
              <a:schemeClr val="bg1">
                <a:alpha val="4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Rectangle 1">
            <a:extLst>
              <a:ext uri="{FF2B5EF4-FFF2-40B4-BE49-F238E27FC236}">
                <a16:creationId xmlns:a16="http://schemas.microsoft.com/office/drawing/2014/main" id="{DA253BAA-40D7-4C97-A842-19BBB2E80A9E}"/>
              </a:ext>
            </a:extLst>
          </p:cNvPr>
          <p:cNvSpPr/>
          <p:nvPr/>
        </p:nvSpPr>
        <p:spPr>
          <a:xfrm>
            <a:off x="0" y="6050591"/>
            <a:ext cx="12192000" cy="443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3E373D-9B21-4267-8398-A17DFF7AF1A9}"/>
              </a:ext>
            </a:extLst>
          </p:cNvPr>
          <p:cNvSpPr/>
          <p:nvPr/>
        </p:nvSpPr>
        <p:spPr>
          <a:xfrm>
            <a:off x="-55304" y="6118645"/>
            <a:ext cx="3896634"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Phone:</a:t>
            </a:r>
            <a:r>
              <a:rPr lang="en-US" sz="1400" b="0" cap="none" spc="0" dirty="0">
                <a:ln w="0"/>
                <a:effectLst>
                  <a:outerShdw blurRad="38100" dist="38100" dir="2700000" algn="tl">
                    <a:srgbClr val="000000">
                      <a:alpha val="43137"/>
                    </a:srgbClr>
                  </a:outerShdw>
                </a:effectLst>
                <a:latin typeface="BankGothic Lt BT" panose="020B0607020203060204" pitchFamily="34" charset="0"/>
              </a:rPr>
              <a:t> +</a:t>
            </a:r>
            <a:r>
              <a:rPr lang="en-US" sz="1400" dirty="0">
                <a:effectLst>
                  <a:outerShdw blurRad="38100" dist="38100" dir="2700000" algn="tl">
                    <a:srgbClr val="000000">
                      <a:alpha val="43137"/>
                    </a:srgbClr>
                  </a:outerShdw>
                </a:effectLst>
                <a:latin typeface="BankGothic Lt BT" panose="020B0607020203060204" pitchFamily="34" charset="0"/>
              </a:rPr>
              <a:t>971585584499</a:t>
            </a:r>
            <a:endParaRPr lang="en-US" sz="1400" b="0" cap="none" spc="0" dirty="0">
              <a:ln w="0"/>
              <a:effectLst>
                <a:outerShdw blurRad="38100" dist="38100" dir="2700000" algn="tl">
                  <a:srgbClr val="000000">
                    <a:alpha val="43137"/>
                  </a:srgbClr>
                </a:outerShdw>
              </a:effectLst>
              <a:latin typeface="BankGothic Lt BT" panose="020B0607020203060204" pitchFamily="34" charset="0"/>
            </a:endParaRPr>
          </a:p>
        </p:txBody>
      </p:sp>
      <p:sp>
        <p:nvSpPr>
          <p:cNvPr id="17" name="Rectangle 16">
            <a:extLst>
              <a:ext uri="{FF2B5EF4-FFF2-40B4-BE49-F238E27FC236}">
                <a16:creationId xmlns:a16="http://schemas.microsoft.com/office/drawing/2014/main" id="{A22783F1-D367-4C30-A408-1E3074F8F721}"/>
              </a:ext>
            </a:extLst>
          </p:cNvPr>
          <p:cNvSpPr/>
          <p:nvPr/>
        </p:nvSpPr>
        <p:spPr>
          <a:xfrm>
            <a:off x="7000043" y="6118645"/>
            <a:ext cx="4549806" cy="307777"/>
          </a:xfrm>
          <a:prstGeom prst="rect">
            <a:avLst/>
          </a:prstGeom>
          <a:noFill/>
        </p:spPr>
        <p:txBody>
          <a:bodyPr wrap="square" lIns="91440" tIns="45720" rIns="91440" bIns="45720">
            <a:spAutoFit/>
          </a:bodyPr>
          <a:lstStyle/>
          <a:p>
            <a:pPr algn="ctr"/>
            <a:r>
              <a:rPr lang="en-US" sz="1400" b="1" cap="none" spc="0" dirty="0">
                <a:ln w="0"/>
                <a:effectLst>
                  <a:outerShdw blurRad="38100" dist="38100" dir="2700000" algn="tl">
                    <a:srgbClr val="000000">
                      <a:alpha val="43137"/>
                    </a:srgbClr>
                  </a:outerShdw>
                </a:effectLst>
                <a:latin typeface="BankGothic Lt BT" panose="020B0607020203060204" pitchFamily="34" charset="0"/>
              </a:rPr>
              <a:t>Email:  </a:t>
            </a:r>
            <a:r>
              <a:rPr lang="en-US" sz="1400" b="0" cap="none" spc="0" dirty="0">
                <a:ln w="0"/>
                <a:effectLst>
                  <a:outerShdw blurRad="38100" dist="38100" dir="2700000" algn="tl">
                    <a:srgbClr val="000000">
                      <a:alpha val="43137"/>
                    </a:srgbClr>
                  </a:outerShdw>
                </a:effectLst>
                <a:latin typeface="BankGothic Lt BT" panose="020B0607020203060204" pitchFamily="34" charset="0"/>
              </a:rPr>
              <a:t>info@dpdrealestate.com</a:t>
            </a:r>
          </a:p>
        </p:txBody>
      </p:sp>
      <p:sp>
        <p:nvSpPr>
          <p:cNvPr id="13" name="Rectangle 12">
            <a:extLst>
              <a:ext uri="{FF2B5EF4-FFF2-40B4-BE49-F238E27FC236}">
                <a16:creationId xmlns:a16="http://schemas.microsoft.com/office/drawing/2014/main" id="{091B79FF-51A0-4503-AB21-06C9B4EFD9CA}"/>
              </a:ext>
            </a:extLst>
          </p:cNvPr>
          <p:cNvSpPr/>
          <p:nvPr/>
        </p:nvSpPr>
        <p:spPr>
          <a:xfrm>
            <a:off x="351096" y="5595425"/>
            <a:ext cx="3896634" cy="523220"/>
          </a:xfrm>
          <a:prstGeom prst="rect">
            <a:avLst/>
          </a:prstGeom>
          <a:noFill/>
        </p:spPr>
        <p:txBody>
          <a:bodyPr wrap="square" lIns="91440" tIns="45720" rIns="91440" bIns="45720">
            <a:spAutoFit/>
          </a:bodyPr>
          <a:lstStyle/>
          <a:p>
            <a:pPr algn="ctr"/>
            <a:r>
              <a:rPr lang="en-US" sz="2800" b="1"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rPr>
              <a:t>DPD REAL ESTATE</a:t>
            </a:r>
            <a:endParaRPr lang="en-US" sz="2800" b="0" cap="none" spc="0" dirty="0">
              <a:ln w="0"/>
              <a:solidFill>
                <a:srgbClr val="FFC000"/>
              </a:solidFill>
              <a:effectLst>
                <a:outerShdw blurRad="38100" dist="38100" dir="2700000" algn="tl">
                  <a:srgbClr val="000000">
                    <a:alpha val="43137"/>
                  </a:srgbClr>
                </a:outerShdw>
              </a:effectLst>
              <a:latin typeface="BankGothic Lt BT" panose="020B0607020203060204" pitchFamily="34" charset="0"/>
            </a:endParaRPr>
          </a:p>
        </p:txBody>
      </p:sp>
      <p:pic>
        <p:nvPicPr>
          <p:cNvPr id="14" name="Picture 13">
            <a:extLst>
              <a:ext uri="{FF2B5EF4-FFF2-40B4-BE49-F238E27FC236}">
                <a16:creationId xmlns:a16="http://schemas.microsoft.com/office/drawing/2014/main" id="{E33A6A0F-59CA-4333-8CEC-67383D1F0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153" y="3841921"/>
            <a:ext cx="1500860" cy="1734003"/>
          </a:xfrm>
          <a:prstGeom prst="rect">
            <a:avLst/>
          </a:prstGeom>
        </p:spPr>
      </p:pic>
      <p:sp>
        <p:nvSpPr>
          <p:cNvPr id="11" name="TextBox 10">
            <a:extLst>
              <a:ext uri="{FF2B5EF4-FFF2-40B4-BE49-F238E27FC236}">
                <a16:creationId xmlns:a16="http://schemas.microsoft.com/office/drawing/2014/main" id="{2EEE6870-35BC-482B-AD3D-2453AF4A6CE5}"/>
              </a:ext>
            </a:extLst>
          </p:cNvPr>
          <p:cNvSpPr txBox="1"/>
          <p:nvPr/>
        </p:nvSpPr>
        <p:spPr>
          <a:xfrm>
            <a:off x="2809782" y="886235"/>
            <a:ext cx="5477524" cy="584775"/>
          </a:xfrm>
          <a:prstGeom prst="rect">
            <a:avLst/>
          </a:prstGeom>
          <a:noFill/>
          <a:ln>
            <a:noFill/>
          </a:ln>
        </p:spPr>
        <p:txBody>
          <a:bodyPr wrap="square" rtlCol="0">
            <a:spAutoFit/>
            <a:scene3d>
              <a:camera prst="orthographicFront"/>
              <a:lightRig rig="threePt" dir="t"/>
            </a:scene3d>
            <a:sp3d extrusionH="57150">
              <a:bevelT w="38100" h="38100"/>
            </a:sp3d>
          </a:bodyPr>
          <a:lstStyle/>
          <a:p>
            <a:pPr algn="ctr"/>
            <a:r>
              <a:rPr lang="en-US" sz="3200" dirty="0">
                <a:ln w="19050">
                  <a:noFill/>
                </a:ln>
                <a:solidFill>
                  <a:srgbClr val="FFC000"/>
                </a:solidFill>
                <a:latin typeface="ASTERA" panose="02000500000000000000" pitchFamily="2" charset="0"/>
              </a:rPr>
              <a:t>The Client Journey</a:t>
            </a:r>
            <a:endParaRPr lang="en-US" sz="4200" dirty="0">
              <a:ln w="19050">
                <a:noFill/>
              </a:ln>
              <a:solidFill>
                <a:srgbClr val="FFC000"/>
              </a:solidFill>
              <a:latin typeface="ASTERA" panose="02000500000000000000" pitchFamily="2" charset="0"/>
            </a:endParaRPr>
          </a:p>
        </p:txBody>
      </p:sp>
      <p:sp>
        <p:nvSpPr>
          <p:cNvPr id="12" name="Rectangle 11">
            <a:extLst>
              <a:ext uri="{FF2B5EF4-FFF2-40B4-BE49-F238E27FC236}">
                <a16:creationId xmlns:a16="http://schemas.microsoft.com/office/drawing/2014/main" id="{4FBED77F-6339-4682-865B-92B84AAA0BF9}"/>
              </a:ext>
            </a:extLst>
          </p:cNvPr>
          <p:cNvSpPr/>
          <p:nvPr/>
        </p:nvSpPr>
        <p:spPr>
          <a:xfrm>
            <a:off x="2948493" y="1422656"/>
            <a:ext cx="6750362" cy="2802885"/>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schemeClr val="bg1"/>
                </a:solidFill>
                <a:latin typeface="Century Gothic" panose="020B0502020202020204" pitchFamily="34" charset="0"/>
              </a:rPr>
              <a:t>CONSULTATION:</a:t>
            </a:r>
            <a:r>
              <a:rPr lang="en-US" sz="1200" dirty="0">
                <a:solidFill>
                  <a:schemeClr val="bg1"/>
                </a:solidFill>
                <a:latin typeface="Century Gothic" panose="020B0502020202020204" pitchFamily="34" charset="0"/>
              </a:rPr>
              <a:t> </a:t>
            </a:r>
          </a:p>
          <a:p>
            <a:pPr lvl="0"/>
            <a:r>
              <a:rPr lang="en-US" sz="1200" dirty="0">
                <a:solidFill>
                  <a:srgbClr val="FFC000"/>
                </a:solidFill>
                <a:latin typeface="Century Gothic" panose="020B0502020202020204" pitchFamily="34" charset="0"/>
              </a:rPr>
              <a:t>Understanding your objectives, risk profile, and budget.</a:t>
            </a:r>
          </a:p>
          <a:p>
            <a:pPr lvl="0"/>
            <a:endParaRPr lang="en-US" sz="1200" dirty="0">
              <a:solidFill>
                <a:srgbClr val="FFC000"/>
              </a:solidFill>
              <a:latin typeface="Century Gothic" panose="020B0502020202020204" pitchFamily="34" charset="0"/>
            </a:endParaRPr>
          </a:p>
          <a:p>
            <a:pPr lvl="0"/>
            <a:r>
              <a:rPr lang="en-US" sz="1200" b="1" dirty="0">
                <a:solidFill>
                  <a:schemeClr val="bg1"/>
                </a:solidFill>
                <a:latin typeface="Century Gothic" panose="020B0502020202020204" pitchFamily="34" charset="0"/>
              </a:rPr>
              <a:t>CURATION:</a:t>
            </a:r>
            <a:r>
              <a:rPr lang="en-US" sz="1200" dirty="0">
                <a:solidFill>
                  <a:schemeClr val="bg1"/>
                </a:solidFill>
                <a:latin typeface="Century Gothic" panose="020B0502020202020204" pitchFamily="34" charset="0"/>
              </a:rPr>
              <a:t> </a:t>
            </a:r>
          </a:p>
          <a:p>
            <a:pPr lvl="0"/>
            <a:r>
              <a:rPr lang="en-US" sz="1200" dirty="0">
                <a:solidFill>
                  <a:srgbClr val="FFC000"/>
                </a:solidFill>
                <a:latin typeface="Century Gothic" panose="020B0502020202020204" pitchFamily="34" charset="0"/>
              </a:rPr>
              <a:t>Presenting a shortlist of vetted properties or projects that match your criteria.</a:t>
            </a:r>
          </a:p>
          <a:p>
            <a:pPr lvl="0"/>
            <a:endParaRPr lang="en-US" sz="1200" b="1" dirty="0">
              <a:solidFill>
                <a:srgbClr val="FFC000"/>
              </a:solidFill>
              <a:latin typeface="Century Gothic" panose="020B0502020202020204" pitchFamily="34" charset="0"/>
            </a:endParaRPr>
          </a:p>
          <a:p>
            <a:pPr lvl="0"/>
            <a:r>
              <a:rPr lang="en-US" sz="1200" b="1" dirty="0">
                <a:solidFill>
                  <a:schemeClr val="bg1"/>
                </a:solidFill>
                <a:latin typeface="Century Gothic" panose="020B0502020202020204" pitchFamily="34" charset="0"/>
              </a:rPr>
              <a:t>DUE DILIGENCE:</a:t>
            </a:r>
            <a:r>
              <a:rPr lang="en-US" sz="1200" dirty="0">
                <a:solidFill>
                  <a:schemeClr val="bg1"/>
                </a:solidFill>
                <a:latin typeface="Century Gothic" panose="020B0502020202020204" pitchFamily="34" charset="0"/>
              </a:rPr>
              <a:t> </a:t>
            </a:r>
          </a:p>
          <a:p>
            <a:pPr lvl="0"/>
            <a:r>
              <a:rPr lang="en-US" sz="1200" dirty="0">
                <a:solidFill>
                  <a:srgbClr val="FFC000"/>
                </a:solidFill>
                <a:latin typeface="Century Gothic" panose="020B0502020202020204" pitchFamily="34" charset="0"/>
              </a:rPr>
              <a:t>Conducting and reviewing all checks, arranging viewings, and facilitating negotiations.</a:t>
            </a:r>
          </a:p>
          <a:p>
            <a:pPr lvl="0"/>
            <a:endParaRPr lang="en-US" sz="1200" b="1" dirty="0">
              <a:solidFill>
                <a:srgbClr val="FFC000"/>
              </a:solidFill>
              <a:latin typeface="Century Gothic" panose="020B0502020202020204" pitchFamily="34" charset="0"/>
            </a:endParaRPr>
          </a:p>
          <a:p>
            <a:pPr lvl="0"/>
            <a:r>
              <a:rPr lang="en-US" sz="1200" b="1" dirty="0">
                <a:solidFill>
                  <a:schemeClr val="bg1"/>
                </a:solidFill>
                <a:latin typeface="Century Gothic" panose="020B0502020202020204" pitchFamily="34" charset="0"/>
              </a:rPr>
              <a:t>TRANSACTION EXECUTION:</a:t>
            </a:r>
            <a:r>
              <a:rPr lang="en-US" sz="1200" dirty="0">
                <a:solidFill>
                  <a:schemeClr val="bg1"/>
                </a:solidFill>
                <a:latin typeface="Century Gothic" panose="020B0502020202020204" pitchFamily="34" charset="0"/>
              </a:rPr>
              <a:t> </a:t>
            </a:r>
          </a:p>
          <a:p>
            <a:pPr lvl="0"/>
            <a:r>
              <a:rPr lang="en-US" sz="1200" dirty="0">
                <a:solidFill>
                  <a:srgbClr val="FFC000"/>
                </a:solidFill>
                <a:latin typeface="Century Gothic" panose="020B0502020202020204" pitchFamily="34" charset="0"/>
              </a:rPr>
              <a:t>Managing paperwork, payments (via secure channels), and legal procedures.</a:t>
            </a:r>
          </a:p>
          <a:p>
            <a:pPr lvl="0"/>
            <a:endParaRPr lang="en-US" sz="1200" b="1" dirty="0">
              <a:solidFill>
                <a:srgbClr val="FFC000"/>
              </a:solidFill>
              <a:latin typeface="Century Gothic" panose="020B0502020202020204" pitchFamily="34" charset="0"/>
            </a:endParaRPr>
          </a:p>
          <a:p>
            <a:pPr lvl="0"/>
            <a:r>
              <a:rPr lang="en-US" sz="1200" b="1" dirty="0">
                <a:solidFill>
                  <a:schemeClr val="bg1"/>
                </a:solidFill>
                <a:latin typeface="Century Gothic" panose="020B0502020202020204" pitchFamily="34" charset="0"/>
              </a:rPr>
              <a:t>POST SALE SUPPORT:</a:t>
            </a:r>
            <a:r>
              <a:rPr lang="en-US" sz="1200" dirty="0">
                <a:solidFill>
                  <a:schemeClr val="bg1"/>
                </a:solidFill>
                <a:latin typeface="Century Gothic" panose="020B0502020202020204" pitchFamily="34" charset="0"/>
              </a:rPr>
              <a:t> </a:t>
            </a:r>
          </a:p>
          <a:p>
            <a:pPr lvl="0"/>
            <a:r>
              <a:rPr lang="en-US" sz="1200" dirty="0">
                <a:solidFill>
                  <a:srgbClr val="FFC000"/>
                </a:solidFill>
                <a:latin typeface="Century Gothic" panose="020B0502020202020204" pitchFamily="34" charset="0"/>
              </a:rPr>
              <a:t>Assisting with handover, registration, and referrals to trusted service partners.</a:t>
            </a:r>
          </a:p>
        </p:txBody>
      </p:sp>
      <p:sp>
        <p:nvSpPr>
          <p:cNvPr id="18" name="Rectangle 17">
            <a:extLst>
              <a:ext uri="{FF2B5EF4-FFF2-40B4-BE49-F238E27FC236}">
                <a16:creationId xmlns:a16="http://schemas.microsoft.com/office/drawing/2014/main" id="{451DCB47-DC8F-4CE8-9671-6A4745E4D6F2}"/>
              </a:ext>
            </a:extLst>
          </p:cNvPr>
          <p:cNvSpPr/>
          <p:nvPr/>
        </p:nvSpPr>
        <p:spPr>
          <a:xfrm>
            <a:off x="2938557" y="4374321"/>
            <a:ext cx="6750362" cy="981730"/>
          </a:xfrm>
          <a:prstGeom prst="rect">
            <a:avLst/>
          </a:prstGeom>
          <a:solidFill>
            <a:schemeClr val="tx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bg1"/>
                </a:solidFill>
                <a:latin typeface="Century Gothic" panose="020B0502020202020204" pitchFamily="34" charset="0"/>
              </a:rPr>
              <a:t>DPD REAL ESTATE LLC</a:t>
            </a:r>
            <a:r>
              <a:rPr lang="en-US" sz="1200" dirty="0">
                <a:solidFill>
                  <a:srgbClr val="FFC000"/>
                </a:solidFill>
                <a:latin typeface="Century Gothic" panose="020B0502020202020204" pitchFamily="34" charset="0"/>
              </a:rPr>
              <a:t> is more than a brokerage, We are a long term partner in building &amp; safeguarding your real estate wealth in the </a:t>
            </a:r>
            <a:r>
              <a:rPr lang="en-US" sz="1200" b="1" dirty="0">
                <a:solidFill>
                  <a:schemeClr val="bg1"/>
                </a:solidFill>
                <a:latin typeface="Century Gothic" panose="020B0502020202020204" pitchFamily="34" charset="0"/>
              </a:rPr>
              <a:t>UAE</a:t>
            </a:r>
            <a:r>
              <a:rPr lang="en-US" sz="1200" dirty="0">
                <a:solidFill>
                  <a:schemeClr val="bg1"/>
                </a:solidFill>
                <a:latin typeface="Century Gothic" panose="020B0502020202020204" pitchFamily="34" charset="0"/>
              </a:rPr>
              <a:t>. </a:t>
            </a:r>
            <a:r>
              <a:rPr lang="en-US" sz="1200" dirty="0">
                <a:solidFill>
                  <a:srgbClr val="FFC000"/>
                </a:solidFill>
                <a:latin typeface="Century Gothic" panose="020B0502020202020204" pitchFamily="34" charset="0"/>
              </a:rPr>
              <a:t>We combine local mastery with international standards of professionalism to deliver not just properties, but confidence and peace of mind.</a:t>
            </a:r>
          </a:p>
        </p:txBody>
      </p:sp>
    </p:spTree>
    <p:extLst>
      <p:ext uri="{BB962C8B-B14F-4D97-AF65-F5344CB8AC3E}">
        <p14:creationId xmlns:p14="http://schemas.microsoft.com/office/powerpoint/2010/main" val="305805201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1231</Words>
  <Application>Microsoft Office PowerPoint</Application>
  <PresentationFormat>Widescreen</PresentationFormat>
  <Paragraphs>185</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abnes</vt:lpstr>
      <vt:lpstr>Arial</vt:lpstr>
      <vt:lpstr>ASTERA</vt:lpstr>
      <vt:lpstr>BankGothic Lt BT</vt:lpstr>
      <vt:lpstr>Calibri</vt:lpstr>
      <vt:lpstr>Calibri Light</vt:lpstr>
      <vt:lpstr>Century Gothic</vt:lpstr>
      <vt:lpstr>Conthrax SemBd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dc:creator>
  <cp:lastModifiedBy>Hamza</cp:lastModifiedBy>
  <cp:revision>54</cp:revision>
  <dcterms:created xsi:type="dcterms:W3CDTF">2025-11-29T11:45:14Z</dcterms:created>
  <dcterms:modified xsi:type="dcterms:W3CDTF">2025-12-02T13:28:32Z</dcterms:modified>
</cp:coreProperties>
</file>